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27432000"/>
  <p:notesSz cx="7010400" cy="9296400"/>
  <p:defaultTextStyle>
    <a:defPPr>
      <a:defRPr lang="en-US"/>
    </a:defPPr>
    <a:lvl1pPr marL="0" algn="l" defTabSz="1828727" rtl="0" eaLnBrk="1" latinLnBrk="0" hangingPunct="1">
      <a:defRPr sz="7166" kern="1200">
        <a:solidFill>
          <a:schemeClr val="tx1"/>
        </a:solidFill>
        <a:latin typeface="+mn-lt"/>
        <a:ea typeface="+mn-ea"/>
        <a:cs typeface="+mn-cs"/>
      </a:defRPr>
    </a:lvl1pPr>
    <a:lvl2pPr marL="1828727" algn="l" defTabSz="1828727" rtl="0" eaLnBrk="1" latinLnBrk="0" hangingPunct="1">
      <a:defRPr sz="7166" kern="1200">
        <a:solidFill>
          <a:schemeClr val="tx1"/>
        </a:solidFill>
        <a:latin typeface="+mn-lt"/>
        <a:ea typeface="+mn-ea"/>
        <a:cs typeface="+mn-cs"/>
      </a:defRPr>
    </a:lvl2pPr>
    <a:lvl3pPr marL="3657454" algn="l" defTabSz="1828727" rtl="0" eaLnBrk="1" latinLnBrk="0" hangingPunct="1">
      <a:defRPr sz="7166" kern="1200">
        <a:solidFill>
          <a:schemeClr val="tx1"/>
        </a:solidFill>
        <a:latin typeface="+mn-lt"/>
        <a:ea typeface="+mn-ea"/>
        <a:cs typeface="+mn-cs"/>
      </a:defRPr>
    </a:lvl3pPr>
    <a:lvl4pPr marL="5486181" algn="l" defTabSz="1828727" rtl="0" eaLnBrk="1" latinLnBrk="0" hangingPunct="1">
      <a:defRPr sz="7166" kern="1200">
        <a:solidFill>
          <a:schemeClr val="tx1"/>
        </a:solidFill>
        <a:latin typeface="+mn-lt"/>
        <a:ea typeface="+mn-ea"/>
        <a:cs typeface="+mn-cs"/>
      </a:defRPr>
    </a:lvl4pPr>
    <a:lvl5pPr marL="7314907" algn="l" defTabSz="1828727" rtl="0" eaLnBrk="1" latinLnBrk="0" hangingPunct="1">
      <a:defRPr sz="7166" kern="1200">
        <a:solidFill>
          <a:schemeClr val="tx1"/>
        </a:solidFill>
        <a:latin typeface="+mn-lt"/>
        <a:ea typeface="+mn-ea"/>
        <a:cs typeface="+mn-cs"/>
      </a:defRPr>
    </a:lvl5pPr>
    <a:lvl6pPr marL="9143634" algn="l" defTabSz="1828727" rtl="0" eaLnBrk="1" latinLnBrk="0" hangingPunct="1">
      <a:defRPr sz="7166" kern="1200">
        <a:solidFill>
          <a:schemeClr val="tx1"/>
        </a:solidFill>
        <a:latin typeface="+mn-lt"/>
        <a:ea typeface="+mn-ea"/>
        <a:cs typeface="+mn-cs"/>
      </a:defRPr>
    </a:lvl6pPr>
    <a:lvl7pPr marL="10972361" algn="l" defTabSz="1828727" rtl="0" eaLnBrk="1" latinLnBrk="0" hangingPunct="1">
      <a:defRPr sz="7166" kern="1200">
        <a:solidFill>
          <a:schemeClr val="tx1"/>
        </a:solidFill>
        <a:latin typeface="+mn-lt"/>
        <a:ea typeface="+mn-ea"/>
        <a:cs typeface="+mn-cs"/>
      </a:defRPr>
    </a:lvl7pPr>
    <a:lvl8pPr marL="12801088" algn="l" defTabSz="1828727" rtl="0" eaLnBrk="1" latinLnBrk="0" hangingPunct="1">
      <a:defRPr sz="7166" kern="1200">
        <a:solidFill>
          <a:schemeClr val="tx1"/>
        </a:solidFill>
        <a:latin typeface="+mn-lt"/>
        <a:ea typeface="+mn-ea"/>
        <a:cs typeface="+mn-cs"/>
      </a:defRPr>
    </a:lvl8pPr>
    <a:lvl9pPr marL="14629815" algn="l" defTabSz="1828727" rtl="0" eaLnBrk="1" latinLnBrk="0" hangingPunct="1">
      <a:defRPr sz="71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00"/>
    <a:srgbClr val="F0A936"/>
    <a:srgbClr val="00FF00"/>
    <a:srgbClr val="622117"/>
    <a:srgbClr val="FF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23"/>
    <p:restoredTop sz="94767" autoAdjust="0"/>
  </p:normalViewPr>
  <p:slideViewPr>
    <p:cSldViewPr snapToGrid="0" snapToObjects="1">
      <p:cViewPr varScale="1">
        <p:scale>
          <a:sx n="28" d="100"/>
          <a:sy n="28" d="100"/>
        </p:scale>
        <p:origin x="2178" y="132"/>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le%20Fitzpatrick\Dropbox\Cole\Research\Time%20and%20Speed%20Simulator\Paper\archive\Cole%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2375076673713"/>
          <c:y val="0.10758679358478497"/>
          <c:w val="0.85297624923326287"/>
          <c:h val="0.73516230761515022"/>
        </c:manualLayout>
      </c:layout>
      <c:barChart>
        <c:barDir val="col"/>
        <c:grouping val="clustered"/>
        <c:varyColors val="0"/>
        <c:ser>
          <c:idx val="0"/>
          <c:order val="0"/>
          <c:tx>
            <c:v>Crashing Drivers</c:v>
          </c:tx>
          <c:spPr>
            <a:pattFill prst="zigZag">
              <a:fgClr>
                <a:schemeClr val="tx1"/>
              </a:fgClr>
              <a:bgClr>
                <a:schemeClr val="bg1"/>
              </a:bgClr>
            </a:pattFill>
            <a:ln>
              <a:solidFill>
                <a:schemeClr val="tx1"/>
              </a:solidFill>
            </a:ln>
            <a:effectLst/>
          </c:spPr>
          <c:invertIfNegative val="0"/>
          <c:errBars>
            <c:errBarType val="both"/>
            <c:errValType val="cust"/>
            <c:noEndCap val="0"/>
            <c:plus>
              <c:numRef>
                <c:f>'Crashing vs Non Crashing'!$B$31:$F$31</c:f>
                <c:numCache>
                  <c:formatCode>General</c:formatCode>
                  <c:ptCount val="5"/>
                  <c:pt idx="0">
                    <c:v>0.97229522357038101</c:v>
                  </c:pt>
                  <c:pt idx="1">
                    <c:v>1.459637908219402</c:v>
                  </c:pt>
                  <c:pt idx="2">
                    <c:v>2.6940099191436571</c:v>
                  </c:pt>
                  <c:pt idx="3">
                    <c:v>3.3462914424445729</c:v>
                  </c:pt>
                  <c:pt idx="4">
                    <c:v>3.478811969879628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'Crashing vs Non Crashing'!$B$28:$F$28</c:f>
              <c:numCache>
                <c:formatCode>0.00</c:formatCode>
                <c:ptCount val="5"/>
                <c:pt idx="0">
                  <c:v>1.3266666666666671</c:v>
                </c:pt>
                <c:pt idx="1">
                  <c:v>2.376666666666666</c:v>
                </c:pt>
                <c:pt idx="2">
                  <c:v>4.291666666666667</c:v>
                </c:pt>
                <c:pt idx="3">
                  <c:v>5.4866666666666681</c:v>
                </c:pt>
                <c:pt idx="4">
                  <c:v>6.0266666666666664</c:v>
                </c:pt>
              </c:numCache>
            </c:numRef>
          </c:val>
          <c:extLst>
            <c:ext xmlns:c16="http://schemas.microsoft.com/office/drawing/2014/chart" uri="{C3380CC4-5D6E-409C-BE32-E72D297353CC}">
              <c16:uniqueId val="{00000000-F38B-4588-B80B-DA1857BD8831}"/>
            </c:ext>
          </c:extLst>
        </c:ser>
        <c:ser>
          <c:idx val="1"/>
          <c:order val="1"/>
          <c:tx>
            <c:v>Non-Crashing Drivers</c:v>
          </c:tx>
          <c:spPr>
            <a:solidFill>
              <a:schemeClr val="bg1"/>
            </a:solidFill>
            <a:ln>
              <a:solidFill>
                <a:schemeClr val="tx1"/>
              </a:solidFill>
            </a:ln>
            <a:effectLst/>
          </c:spPr>
          <c:invertIfNegative val="0"/>
          <c:errBars>
            <c:errBarType val="both"/>
            <c:errValType val="cust"/>
            <c:noEndCap val="0"/>
            <c:plus>
              <c:numRef>
                <c:f>'Crashing vs Non Crashing'!$H$31:$L$31</c:f>
                <c:numCache>
                  <c:formatCode>General</c:formatCode>
                  <c:ptCount val="5"/>
                  <c:pt idx="0">
                    <c:v>0.30565597945693401</c:v>
                  </c:pt>
                  <c:pt idx="1">
                    <c:v>0.55326368598696596</c:v>
                  </c:pt>
                  <c:pt idx="2">
                    <c:v>0.783020201459528</c:v>
                  </c:pt>
                  <c:pt idx="3">
                    <c:v>0.99271567858194698</c:v>
                  </c:pt>
                  <c:pt idx="4">
                    <c:v>1.0736629286399659</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'Crashing vs Non Crashing'!$H$28:$L$28</c:f>
              <c:numCache>
                <c:formatCode>0.00</c:formatCode>
                <c:ptCount val="5"/>
                <c:pt idx="0">
                  <c:v>0.51833333333333298</c:v>
                </c:pt>
                <c:pt idx="1">
                  <c:v>1.0275000000000001</c:v>
                </c:pt>
                <c:pt idx="2">
                  <c:v>1.164166666666667</c:v>
                </c:pt>
                <c:pt idx="3">
                  <c:v>1.8308333333333331</c:v>
                </c:pt>
                <c:pt idx="4">
                  <c:v>2.3570833333333332</c:v>
                </c:pt>
              </c:numCache>
            </c:numRef>
          </c:val>
          <c:extLst>
            <c:ext xmlns:c16="http://schemas.microsoft.com/office/drawing/2014/chart" uri="{C3380CC4-5D6E-409C-BE32-E72D297353CC}">
              <c16:uniqueId val="{00000001-F38B-4588-B80B-DA1857BD8831}"/>
            </c:ext>
          </c:extLst>
        </c:ser>
        <c:dLbls>
          <c:showLegendKey val="0"/>
          <c:showVal val="0"/>
          <c:showCatName val="0"/>
          <c:showSerName val="0"/>
          <c:showPercent val="0"/>
          <c:showBubbleSize val="0"/>
        </c:dLbls>
        <c:gapWidth val="219"/>
        <c:overlap val="-27"/>
        <c:axId val="-777219264"/>
        <c:axId val="-860497456"/>
      </c:barChart>
      <c:catAx>
        <c:axId val="-777219264"/>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400">
                    <a:solidFill>
                      <a:sysClr val="windowText" lastClr="000000"/>
                    </a:solidFill>
                    <a:latin typeface="Arial" panose="020B0604020202020204" pitchFamily="34" charset="0"/>
                    <a:cs typeface="Arial" panose="020B0604020202020204" pitchFamily="34" charset="0"/>
                  </a:rPr>
                  <a:t>Checkpoints</a:t>
                </a:r>
              </a:p>
            </c:rich>
          </c:tx>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0497456"/>
        <c:crosses val="autoZero"/>
        <c:auto val="1"/>
        <c:lblAlgn val="ctr"/>
        <c:lblOffset val="100"/>
        <c:noMultiLvlLbl val="0"/>
      </c:catAx>
      <c:valAx>
        <c:axId val="-860497456"/>
        <c:scaling>
          <c:orientation val="minMax"/>
          <c:max val="10"/>
          <c:min val="0"/>
        </c:scaling>
        <c:delete val="0"/>
        <c:axPos val="l"/>
        <c:title>
          <c:tx>
            <c:rich>
              <a:bodyPr rot="-54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400">
                    <a:solidFill>
                      <a:sysClr val="windowText" lastClr="000000"/>
                    </a:solidFill>
                    <a:latin typeface="Arial" panose="020B0604020202020204" pitchFamily="34" charset="0"/>
                    <a:cs typeface="Arial" panose="020B0604020202020204" pitchFamily="34" charset="0"/>
                  </a:rPr>
                  <a:t>Perceived Time minus Actual</a:t>
                </a:r>
                <a:r>
                  <a:rPr lang="en-US" sz="2400" baseline="0">
                    <a:solidFill>
                      <a:sysClr val="windowText" lastClr="000000"/>
                    </a:solidFill>
                    <a:latin typeface="Arial" panose="020B0604020202020204" pitchFamily="34" charset="0"/>
                    <a:cs typeface="Arial" panose="020B0604020202020204" pitchFamily="34" charset="0"/>
                  </a:rPr>
                  <a:t> Time (min)</a:t>
                </a:r>
                <a:endParaRPr lang="en-US" sz="24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77219264"/>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C50708F-672A-CC4F-8A1E-F4AC7428573A}" type="datetimeFigureOut">
              <a:rPr lang="en-US" smtClean="0"/>
              <a:t>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82C7CB7-BAC5-754B-A1B4-B0059C888CD3}" type="slidenum">
              <a:rPr lang="en-US" smtClean="0"/>
              <a:t>‹#›</a:t>
            </a:fld>
            <a:endParaRPr lang="en-US"/>
          </a:p>
        </p:txBody>
      </p:sp>
    </p:spTree>
    <p:extLst>
      <p:ext uri="{BB962C8B-B14F-4D97-AF65-F5344CB8AC3E}">
        <p14:creationId xmlns:p14="http://schemas.microsoft.com/office/powerpoint/2010/main" val="4096313779"/>
      </p:ext>
    </p:extLst>
  </p:cSld>
  <p:clrMap bg1="lt1" tx1="dk1" bg2="lt2" tx2="dk2" accent1="accent1" accent2="accent2" accent3="accent3" accent4="accent4" accent5="accent5" accent6="accent6" hlink="hlink" folHlink="folHlink"/>
  <p:notesStyle>
    <a:lvl1pPr marL="0" algn="l" defTabSz="380985" rtl="0" eaLnBrk="1" latinLnBrk="0" hangingPunct="1">
      <a:defRPr sz="1000" kern="1200">
        <a:solidFill>
          <a:schemeClr val="tx1"/>
        </a:solidFill>
        <a:latin typeface="+mn-lt"/>
        <a:ea typeface="+mn-ea"/>
        <a:cs typeface="+mn-cs"/>
      </a:defRPr>
    </a:lvl1pPr>
    <a:lvl2pPr marL="380985" algn="l" defTabSz="380985" rtl="0" eaLnBrk="1" latinLnBrk="0" hangingPunct="1">
      <a:defRPr sz="1000" kern="1200">
        <a:solidFill>
          <a:schemeClr val="tx1"/>
        </a:solidFill>
        <a:latin typeface="+mn-lt"/>
        <a:ea typeface="+mn-ea"/>
        <a:cs typeface="+mn-cs"/>
      </a:defRPr>
    </a:lvl2pPr>
    <a:lvl3pPr marL="761970" algn="l" defTabSz="380985" rtl="0" eaLnBrk="1" latinLnBrk="0" hangingPunct="1">
      <a:defRPr sz="1000" kern="1200">
        <a:solidFill>
          <a:schemeClr val="tx1"/>
        </a:solidFill>
        <a:latin typeface="+mn-lt"/>
        <a:ea typeface="+mn-ea"/>
        <a:cs typeface="+mn-cs"/>
      </a:defRPr>
    </a:lvl3pPr>
    <a:lvl4pPr marL="1142954" algn="l" defTabSz="380985" rtl="0" eaLnBrk="1" latinLnBrk="0" hangingPunct="1">
      <a:defRPr sz="1000" kern="1200">
        <a:solidFill>
          <a:schemeClr val="tx1"/>
        </a:solidFill>
        <a:latin typeface="+mn-lt"/>
        <a:ea typeface="+mn-ea"/>
        <a:cs typeface="+mn-cs"/>
      </a:defRPr>
    </a:lvl4pPr>
    <a:lvl5pPr marL="1523939" algn="l" defTabSz="380985" rtl="0" eaLnBrk="1" latinLnBrk="0" hangingPunct="1">
      <a:defRPr sz="1000" kern="1200">
        <a:solidFill>
          <a:schemeClr val="tx1"/>
        </a:solidFill>
        <a:latin typeface="+mn-lt"/>
        <a:ea typeface="+mn-ea"/>
        <a:cs typeface="+mn-cs"/>
      </a:defRPr>
    </a:lvl5pPr>
    <a:lvl6pPr marL="1904924" algn="l" defTabSz="380985" rtl="0" eaLnBrk="1" latinLnBrk="0" hangingPunct="1">
      <a:defRPr sz="1000" kern="1200">
        <a:solidFill>
          <a:schemeClr val="tx1"/>
        </a:solidFill>
        <a:latin typeface="+mn-lt"/>
        <a:ea typeface="+mn-ea"/>
        <a:cs typeface="+mn-cs"/>
      </a:defRPr>
    </a:lvl6pPr>
    <a:lvl7pPr marL="2285909" algn="l" defTabSz="380985" rtl="0" eaLnBrk="1" latinLnBrk="0" hangingPunct="1">
      <a:defRPr sz="1000" kern="1200">
        <a:solidFill>
          <a:schemeClr val="tx1"/>
        </a:solidFill>
        <a:latin typeface="+mn-lt"/>
        <a:ea typeface="+mn-ea"/>
        <a:cs typeface="+mn-cs"/>
      </a:defRPr>
    </a:lvl7pPr>
    <a:lvl8pPr marL="2666893" algn="l" defTabSz="380985" rtl="0" eaLnBrk="1" latinLnBrk="0" hangingPunct="1">
      <a:defRPr sz="1000" kern="1200">
        <a:solidFill>
          <a:schemeClr val="tx1"/>
        </a:solidFill>
        <a:latin typeface="+mn-lt"/>
        <a:ea typeface="+mn-ea"/>
        <a:cs typeface="+mn-cs"/>
      </a:defRPr>
    </a:lvl8pPr>
    <a:lvl9pPr marL="3047878" algn="l" defTabSz="38098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2C7CB7-BAC5-754B-A1B4-B0059C888CD3}" type="slidenum">
              <a:rPr lang="en-US" smtClean="0"/>
              <a:t>1</a:t>
            </a:fld>
            <a:endParaRPr lang="en-US"/>
          </a:p>
        </p:txBody>
      </p:sp>
    </p:spTree>
    <p:extLst>
      <p:ext uri="{BB962C8B-B14F-4D97-AF65-F5344CB8AC3E}">
        <p14:creationId xmlns:p14="http://schemas.microsoft.com/office/powerpoint/2010/main" val="70440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416468-4C5F-D940-835F-259908C6951C}"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77939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16468-4C5F-D940-835F-259908C6951C}"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426221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16468-4C5F-D940-835F-259908C6951C}"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185216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16468-4C5F-D940-835F-259908C6951C}"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182295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5999"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727" indent="0">
              <a:buNone/>
              <a:defRPr sz="7166">
                <a:solidFill>
                  <a:schemeClr val="tx1">
                    <a:tint val="75000"/>
                  </a:schemeClr>
                </a:solidFill>
              </a:defRPr>
            </a:lvl2pPr>
            <a:lvl3pPr marL="3657454" indent="0">
              <a:buNone/>
              <a:defRPr sz="6416">
                <a:solidFill>
                  <a:schemeClr val="tx1">
                    <a:tint val="75000"/>
                  </a:schemeClr>
                </a:solidFill>
              </a:defRPr>
            </a:lvl3pPr>
            <a:lvl4pPr marL="5486181" indent="0">
              <a:buNone/>
              <a:defRPr sz="5583">
                <a:solidFill>
                  <a:schemeClr val="tx1">
                    <a:tint val="75000"/>
                  </a:schemeClr>
                </a:solidFill>
              </a:defRPr>
            </a:lvl4pPr>
            <a:lvl5pPr marL="7314907" indent="0">
              <a:buNone/>
              <a:defRPr sz="5583">
                <a:solidFill>
                  <a:schemeClr val="tx1">
                    <a:tint val="75000"/>
                  </a:schemeClr>
                </a:solidFill>
              </a:defRPr>
            </a:lvl5pPr>
            <a:lvl6pPr marL="9143634" indent="0">
              <a:buNone/>
              <a:defRPr sz="5583">
                <a:solidFill>
                  <a:schemeClr val="tx1">
                    <a:tint val="75000"/>
                  </a:schemeClr>
                </a:solidFill>
              </a:defRPr>
            </a:lvl6pPr>
            <a:lvl7pPr marL="10972361" indent="0">
              <a:buNone/>
              <a:defRPr sz="5583">
                <a:solidFill>
                  <a:schemeClr val="tx1">
                    <a:tint val="75000"/>
                  </a:schemeClr>
                </a:solidFill>
              </a:defRPr>
            </a:lvl7pPr>
            <a:lvl8pPr marL="12801088" indent="0">
              <a:buNone/>
              <a:defRPr sz="5583">
                <a:solidFill>
                  <a:schemeClr val="tx1">
                    <a:tint val="75000"/>
                  </a:schemeClr>
                </a:solidFill>
              </a:defRPr>
            </a:lvl8pPr>
            <a:lvl9pPr marL="14629815" indent="0">
              <a:buNone/>
              <a:defRPr sz="5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16468-4C5F-D940-835F-259908C6951C}"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30186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416468-4C5F-D940-835F-259908C6951C}"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417764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416468-4C5F-D940-835F-259908C6951C}"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306771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416468-4C5F-D940-835F-259908C6951C}"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351284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16468-4C5F-D940-835F-259908C6951C}"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73828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833"/>
            </a:lvl1pPr>
            <a:lvl2pPr>
              <a:defRPr sz="11166"/>
            </a:lvl2pPr>
            <a:lvl3pPr>
              <a:defRPr sz="9583"/>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61416468-4C5F-D940-835F-259908C6951C}"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14422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33"/>
            </a:lvl1pPr>
            <a:lvl2pPr marL="1828727" indent="0">
              <a:buNone/>
              <a:defRPr sz="11166"/>
            </a:lvl2pPr>
            <a:lvl3pPr marL="3657454" indent="0">
              <a:buNone/>
              <a:defRPr sz="9583"/>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61416468-4C5F-D940-835F-259908C6951C}"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7CD6-6338-2D40-8809-881E942021CB}" type="slidenum">
              <a:rPr lang="en-US" smtClean="0"/>
              <a:t>‹#›</a:t>
            </a:fld>
            <a:endParaRPr lang="en-US"/>
          </a:p>
        </p:txBody>
      </p:sp>
    </p:spTree>
    <p:extLst>
      <p:ext uri="{BB962C8B-B14F-4D97-AF65-F5344CB8AC3E}">
        <p14:creationId xmlns:p14="http://schemas.microsoft.com/office/powerpoint/2010/main" val="50358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828800" y="6400802"/>
            <a:ext cx="32918400" cy="1810385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02"/>
            <a:ext cx="8534400" cy="1460500"/>
          </a:xfrm>
          <a:prstGeom prst="rect">
            <a:avLst/>
          </a:prstGeom>
        </p:spPr>
        <p:txBody>
          <a:bodyPr vert="horz" lIns="438912" tIns="219456" rIns="438912" bIns="219456" rtlCol="0" anchor="ctr"/>
          <a:lstStyle>
            <a:lvl1pPr algn="l">
              <a:defRPr sz="4833">
                <a:solidFill>
                  <a:schemeClr val="tx1">
                    <a:tint val="75000"/>
                  </a:schemeClr>
                </a:solidFill>
              </a:defRPr>
            </a:lvl1pPr>
          </a:lstStyle>
          <a:p>
            <a:fld id="{61416468-4C5F-D940-835F-259908C6951C}" type="datetimeFigureOut">
              <a:rPr lang="en-US" smtClean="0"/>
              <a:t>1/6/2018</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438912" tIns="219456" rIns="438912" bIns="219456" rtlCol="0" anchor="ctr"/>
          <a:lstStyle>
            <a:lvl1pPr algn="ctr">
              <a:defRPr sz="48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438912" tIns="219456" rIns="438912" bIns="219456" rtlCol="0" anchor="ctr"/>
          <a:lstStyle>
            <a:lvl1pPr algn="r">
              <a:defRPr sz="4833">
                <a:solidFill>
                  <a:schemeClr val="tx1">
                    <a:tint val="75000"/>
                  </a:schemeClr>
                </a:solidFill>
              </a:defRPr>
            </a:lvl1pPr>
          </a:lstStyle>
          <a:p>
            <a:fld id="{20DE7CD6-6338-2D40-8809-881E942021CB}" type="slidenum">
              <a:rPr lang="en-US" smtClean="0"/>
              <a:t>‹#›</a:t>
            </a:fld>
            <a:endParaRPr lang="en-US"/>
          </a:p>
        </p:txBody>
      </p:sp>
    </p:spTree>
    <p:extLst>
      <p:ext uri="{BB962C8B-B14F-4D97-AF65-F5344CB8AC3E}">
        <p14:creationId xmlns:p14="http://schemas.microsoft.com/office/powerpoint/2010/main" val="394871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727" rtl="0" eaLnBrk="1" latinLnBrk="0" hangingPunct="1">
        <a:spcBef>
          <a:spcPct val="0"/>
        </a:spcBef>
        <a:buNone/>
        <a:defRPr sz="17583" kern="1200">
          <a:solidFill>
            <a:schemeClr val="tx1"/>
          </a:solidFill>
          <a:latin typeface="+mj-lt"/>
          <a:ea typeface="+mj-ea"/>
          <a:cs typeface="+mj-cs"/>
        </a:defRPr>
      </a:lvl1pPr>
    </p:titleStyle>
    <p:bodyStyle>
      <a:lvl1pPr marL="1371545" indent="-1371545" algn="l" defTabSz="1828727" rtl="0" eaLnBrk="1" latinLnBrk="0" hangingPunct="1">
        <a:spcBef>
          <a:spcPct val="20000"/>
        </a:spcBef>
        <a:buFont typeface="Arial"/>
        <a:buChar char="•"/>
        <a:defRPr sz="12833" kern="1200">
          <a:solidFill>
            <a:schemeClr val="tx1"/>
          </a:solidFill>
          <a:latin typeface="+mn-lt"/>
          <a:ea typeface="+mn-ea"/>
          <a:cs typeface="+mn-cs"/>
        </a:defRPr>
      </a:lvl1pPr>
      <a:lvl2pPr marL="2971681" indent="-1142954" algn="l" defTabSz="1828727" rtl="0" eaLnBrk="1" latinLnBrk="0" hangingPunct="1">
        <a:spcBef>
          <a:spcPct val="20000"/>
        </a:spcBef>
        <a:buFont typeface="Arial"/>
        <a:buChar char="–"/>
        <a:defRPr sz="11166" kern="1200">
          <a:solidFill>
            <a:schemeClr val="tx1"/>
          </a:solidFill>
          <a:latin typeface="+mn-lt"/>
          <a:ea typeface="+mn-ea"/>
          <a:cs typeface="+mn-cs"/>
        </a:defRPr>
      </a:lvl2pPr>
      <a:lvl3pPr marL="4571817" indent="-914363" algn="l" defTabSz="1828727" rtl="0" eaLnBrk="1" latinLnBrk="0" hangingPunct="1">
        <a:spcBef>
          <a:spcPct val="20000"/>
        </a:spcBef>
        <a:buFont typeface="Arial"/>
        <a:buChar char="•"/>
        <a:defRPr sz="9583" kern="1200">
          <a:solidFill>
            <a:schemeClr val="tx1"/>
          </a:solidFill>
          <a:latin typeface="+mn-lt"/>
          <a:ea typeface="+mn-ea"/>
          <a:cs typeface="+mn-cs"/>
        </a:defRPr>
      </a:lvl3pPr>
      <a:lvl4pPr marL="6400544" indent="-914363" algn="l" defTabSz="1828727" rtl="0" eaLnBrk="1" latinLnBrk="0" hangingPunct="1">
        <a:spcBef>
          <a:spcPct val="20000"/>
        </a:spcBef>
        <a:buFont typeface="Arial"/>
        <a:buChar char="–"/>
        <a:defRPr sz="8000" kern="1200">
          <a:solidFill>
            <a:schemeClr val="tx1"/>
          </a:solidFill>
          <a:latin typeface="+mn-lt"/>
          <a:ea typeface="+mn-ea"/>
          <a:cs typeface="+mn-cs"/>
        </a:defRPr>
      </a:lvl4pPr>
      <a:lvl5pPr marL="8229271" indent="-914363" algn="l" defTabSz="1828727" rtl="0" eaLnBrk="1" latinLnBrk="0" hangingPunct="1">
        <a:spcBef>
          <a:spcPct val="20000"/>
        </a:spcBef>
        <a:buFont typeface="Arial"/>
        <a:buChar char="»"/>
        <a:defRPr sz="8000" kern="1200">
          <a:solidFill>
            <a:schemeClr val="tx1"/>
          </a:solidFill>
          <a:latin typeface="+mn-lt"/>
          <a:ea typeface="+mn-ea"/>
          <a:cs typeface="+mn-cs"/>
        </a:defRPr>
      </a:lvl5pPr>
      <a:lvl6pPr marL="10057998" indent="-914363" algn="l" defTabSz="1828727" rtl="0" eaLnBrk="1" latinLnBrk="0" hangingPunct="1">
        <a:spcBef>
          <a:spcPct val="20000"/>
        </a:spcBef>
        <a:buFont typeface="Arial"/>
        <a:buChar char="•"/>
        <a:defRPr sz="8000" kern="1200">
          <a:solidFill>
            <a:schemeClr val="tx1"/>
          </a:solidFill>
          <a:latin typeface="+mn-lt"/>
          <a:ea typeface="+mn-ea"/>
          <a:cs typeface="+mn-cs"/>
        </a:defRPr>
      </a:lvl6pPr>
      <a:lvl7pPr marL="11886725" indent="-914363" algn="l" defTabSz="1828727" rtl="0" eaLnBrk="1" latinLnBrk="0" hangingPunct="1">
        <a:spcBef>
          <a:spcPct val="20000"/>
        </a:spcBef>
        <a:buFont typeface="Arial"/>
        <a:buChar char="•"/>
        <a:defRPr sz="8000" kern="1200">
          <a:solidFill>
            <a:schemeClr val="tx1"/>
          </a:solidFill>
          <a:latin typeface="+mn-lt"/>
          <a:ea typeface="+mn-ea"/>
          <a:cs typeface="+mn-cs"/>
        </a:defRPr>
      </a:lvl7pPr>
      <a:lvl8pPr marL="13715451" indent="-914363" algn="l" defTabSz="1828727" rtl="0" eaLnBrk="1" latinLnBrk="0" hangingPunct="1">
        <a:spcBef>
          <a:spcPct val="20000"/>
        </a:spcBef>
        <a:buFont typeface="Arial"/>
        <a:buChar char="•"/>
        <a:defRPr sz="8000" kern="1200">
          <a:solidFill>
            <a:schemeClr val="tx1"/>
          </a:solidFill>
          <a:latin typeface="+mn-lt"/>
          <a:ea typeface="+mn-ea"/>
          <a:cs typeface="+mn-cs"/>
        </a:defRPr>
      </a:lvl8pPr>
      <a:lvl9pPr marL="15544178" indent="-914363" algn="l" defTabSz="1828727"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727" rtl="0" eaLnBrk="1" latinLnBrk="0" hangingPunct="1">
        <a:defRPr sz="7166" kern="1200">
          <a:solidFill>
            <a:schemeClr val="tx1"/>
          </a:solidFill>
          <a:latin typeface="+mn-lt"/>
          <a:ea typeface="+mn-ea"/>
          <a:cs typeface="+mn-cs"/>
        </a:defRPr>
      </a:lvl1pPr>
      <a:lvl2pPr marL="1828727" algn="l" defTabSz="1828727" rtl="0" eaLnBrk="1" latinLnBrk="0" hangingPunct="1">
        <a:defRPr sz="7166" kern="1200">
          <a:solidFill>
            <a:schemeClr val="tx1"/>
          </a:solidFill>
          <a:latin typeface="+mn-lt"/>
          <a:ea typeface="+mn-ea"/>
          <a:cs typeface="+mn-cs"/>
        </a:defRPr>
      </a:lvl2pPr>
      <a:lvl3pPr marL="3657454" algn="l" defTabSz="1828727" rtl="0" eaLnBrk="1" latinLnBrk="0" hangingPunct="1">
        <a:defRPr sz="7166" kern="1200">
          <a:solidFill>
            <a:schemeClr val="tx1"/>
          </a:solidFill>
          <a:latin typeface="+mn-lt"/>
          <a:ea typeface="+mn-ea"/>
          <a:cs typeface="+mn-cs"/>
        </a:defRPr>
      </a:lvl3pPr>
      <a:lvl4pPr marL="5486181" algn="l" defTabSz="1828727" rtl="0" eaLnBrk="1" latinLnBrk="0" hangingPunct="1">
        <a:defRPr sz="7166" kern="1200">
          <a:solidFill>
            <a:schemeClr val="tx1"/>
          </a:solidFill>
          <a:latin typeface="+mn-lt"/>
          <a:ea typeface="+mn-ea"/>
          <a:cs typeface="+mn-cs"/>
        </a:defRPr>
      </a:lvl4pPr>
      <a:lvl5pPr marL="7314907" algn="l" defTabSz="1828727" rtl="0" eaLnBrk="1" latinLnBrk="0" hangingPunct="1">
        <a:defRPr sz="7166" kern="1200">
          <a:solidFill>
            <a:schemeClr val="tx1"/>
          </a:solidFill>
          <a:latin typeface="+mn-lt"/>
          <a:ea typeface="+mn-ea"/>
          <a:cs typeface="+mn-cs"/>
        </a:defRPr>
      </a:lvl5pPr>
      <a:lvl6pPr marL="9143634" algn="l" defTabSz="1828727" rtl="0" eaLnBrk="1" latinLnBrk="0" hangingPunct="1">
        <a:defRPr sz="7166" kern="1200">
          <a:solidFill>
            <a:schemeClr val="tx1"/>
          </a:solidFill>
          <a:latin typeface="+mn-lt"/>
          <a:ea typeface="+mn-ea"/>
          <a:cs typeface="+mn-cs"/>
        </a:defRPr>
      </a:lvl6pPr>
      <a:lvl7pPr marL="10972361" algn="l" defTabSz="1828727" rtl="0" eaLnBrk="1" latinLnBrk="0" hangingPunct="1">
        <a:defRPr sz="7166" kern="1200">
          <a:solidFill>
            <a:schemeClr val="tx1"/>
          </a:solidFill>
          <a:latin typeface="+mn-lt"/>
          <a:ea typeface="+mn-ea"/>
          <a:cs typeface="+mn-cs"/>
        </a:defRPr>
      </a:lvl7pPr>
      <a:lvl8pPr marL="12801088" algn="l" defTabSz="1828727" rtl="0" eaLnBrk="1" latinLnBrk="0" hangingPunct="1">
        <a:defRPr sz="7166" kern="1200">
          <a:solidFill>
            <a:schemeClr val="tx1"/>
          </a:solidFill>
          <a:latin typeface="+mn-lt"/>
          <a:ea typeface="+mn-ea"/>
          <a:cs typeface="+mn-cs"/>
        </a:defRPr>
      </a:lvl8pPr>
      <a:lvl9pPr marL="14629815" algn="l" defTabSz="1828727" rtl="0" eaLnBrk="1" latinLnBrk="0" hangingPunct="1">
        <a:defRPr sz="7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7.png"/><Relationship Id="rId5" Type="http://schemas.openxmlformats.org/officeDocument/2006/relationships/image" Target="../media/image3.jpe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yley\Downloads\UMTCNewLogo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39" y="458499"/>
            <a:ext cx="5909820" cy="32235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 y="191248"/>
            <a:ext cx="36576001" cy="2197525"/>
          </a:xfrm>
          <a:prstGeom prst="rect">
            <a:avLst/>
          </a:prstGeom>
          <a:noFill/>
        </p:spPr>
        <p:txBody>
          <a:bodyPr wrap="square" rtlCol="0">
            <a:spAutoFit/>
          </a:bodyPr>
          <a:lstStyle/>
          <a:p>
            <a:pPr algn="ctr">
              <a:lnSpc>
                <a:spcPct val="95000"/>
              </a:lnSpc>
            </a:pPr>
            <a:r>
              <a:rPr lang="en-US" sz="7200" b="1" dirty="0">
                <a:solidFill>
                  <a:srgbClr val="800000"/>
                </a:solidFill>
                <a:latin typeface="Myriad Pro"/>
                <a:cs typeface="Myriad Pro"/>
              </a:rPr>
              <a:t>Investigation Of Time And Speed Perception </a:t>
            </a:r>
          </a:p>
          <a:p>
            <a:pPr algn="ctr">
              <a:lnSpc>
                <a:spcPct val="95000"/>
              </a:lnSpc>
            </a:pPr>
            <a:r>
              <a:rPr lang="en-US" sz="7200" b="1" dirty="0">
                <a:solidFill>
                  <a:srgbClr val="800000"/>
                </a:solidFill>
                <a:latin typeface="Myriad Pro"/>
                <a:cs typeface="Myriad Pro"/>
              </a:rPr>
              <a:t>Using A Driving Simulator </a:t>
            </a:r>
          </a:p>
        </p:txBody>
      </p:sp>
      <p:sp>
        <p:nvSpPr>
          <p:cNvPr id="6" name="Text Box 4"/>
          <p:cNvSpPr txBox="1">
            <a:spLocks noChangeArrowheads="1"/>
          </p:cNvSpPr>
          <p:nvPr/>
        </p:nvSpPr>
        <p:spPr bwMode="auto">
          <a:xfrm>
            <a:off x="1" y="26515017"/>
            <a:ext cx="36576000" cy="914288"/>
          </a:xfrm>
          <a:prstGeom prst="rect">
            <a:avLst/>
          </a:prstGeom>
          <a:gradFill rotWithShape="0">
            <a:gsLst>
              <a:gs pos="0">
                <a:srgbClr val="000000"/>
              </a:gs>
              <a:gs pos="100000">
                <a:srgbClr val="B2B2B2"/>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38106" tIns="238106" rIns="238106" bIns="238106"/>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pPr algn="ctr" defTabSz="761970" fontAlgn="base">
              <a:lnSpc>
                <a:spcPct val="70000"/>
              </a:lnSpc>
              <a:spcBef>
                <a:spcPct val="50000"/>
              </a:spcBef>
              <a:spcAft>
                <a:spcPct val="0"/>
              </a:spcAft>
              <a:defRPr/>
            </a:pPr>
            <a:endParaRPr lang="en-US" sz="2750" b="1" dirty="0">
              <a:solidFill>
                <a:srgbClr val="808080"/>
              </a:solidFill>
              <a:latin typeface="Arial" charset="0"/>
            </a:endParaRPr>
          </a:p>
        </p:txBody>
      </p:sp>
      <p:sp>
        <p:nvSpPr>
          <p:cNvPr id="7" name="Line 20"/>
          <p:cNvSpPr>
            <a:spLocks noChangeShapeType="1"/>
          </p:cNvSpPr>
          <p:nvPr/>
        </p:nvSpPr>
        <p:spPr bwMode="auto">
          <a:xfrm flipH="1">
            <a:off x="-1" y="26948518"/>
            <a:ext cx="36576001" cy="0"/>
          </a:xfrm>
          <a:prstGeom prst="line">
            <a:avLst/>
          </a:prstGeom>
          <a:noFill/>
          <a:ln w="101600" cmpd="dbl">
            <a:solidFill>
              <a:srgbClr val="FFFF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pPr algn="ctr" defTabSz="761970" fontAlgn="base">
              <a:spcBef>
                <a:spcPct val="0"/>
              </a:spcBef>
              <a:spcAft>
                <a:spcPct val="0"/>
              </a:spcAft>
              <a:defRPr/>
            </a:pPr>
            <a:endParaRPr lang="en-US" sz="3000" dirty="0">
              <a:solidFill>
                <a:srgbClr val="000000"/>
              </a:solidFill>
              <a:latin typeface="Times New Roman" pitchFamily="18" charset="0"/>
            </a:endParaRPr>
          </a:p>
        </p:txBody>
      </p:sp>
      <p:sp>
        <p:nvSpPr>
          <p:cNvPr id="8" name="Text Box 2589"/>
          <p:cNvSpPr txBox="1">
            <a:spLocks noChangeArrowheads="1"/>
          </p:cNvSpPr>
          <p:nvPr/>
        </p:nvSpPr>
        <p:spPr bwMode="auto">
          <a:xfrm>
            <a:off x="30710259" y="26492126"/>
            <a:ext cx="9261988" cy="359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tIns="0" bIns="0" anchor="ctr" anchorCtr="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pPr>
              <a:spcBef>
                <a:spcPct val="50000"/>
              </a:spcBef>
            </a:pPr>
            <a:r>
              <a:rPr lang="en-US" sz="2333" dirty="0">
                <a:latin typeface="Myriad Pro"/>
                <a:cs typeface="Myriad Pro"/>
              </a:rPr>
              <a:t>http://www.umasstransportationcenter.org/</a:t>
            </a:r>
          </a:p>
        </p:txBody>
      </p:sp>
      <p:sp>
        <p:nvSpPr>
          <p:cNvPr id="9" name="Text Box 23"/>
          <p:cNvSpPr txBox="1">
            <a:spLocks noChangeArrowheads="1"/>
          </p:cNvSpPr>
          <p:nvPr/>
        </p:nvSpPr>
        <p:spPr bwMode="auto">
          <a:xfrm>
            <a:off x="1057765" y="26511799"/>
            <a:ext cx="12609286" cy="378233"/>
          </a:xfrm>
          <a:prstGeom prst="rect">
            <a:avLst/>
          </a:prstGeom>
          <a:noFill/>
          <a:ln>
            <a:noFill/>
          </a:ln>
          <a:effectLst/>
          <a:extLst>
            <a:ext uri="{909E8E84-426E-40dd-AFC4-6F175D3DCCD1}">
              <a14:hiddenFill xmlns="" xmlns:a14="http://schemas.microsoft.com/office/drawing/2010/main">
                <a:gradFill rotWithShape="0">
                  <a:gsLst>
                    <a:gs pos="0">
                      <a:schemeClr val="bg1"/>
                    </a:gs>
                    <a:gs pos="100000">
                      <a:schemeClr val="accent2"/>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0796" tIns="50796" rIns="50796" bIns="50796" anchor="ct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2333" b="1" dirty="0">
                <a:solidFill>
                  <a:schemeClr val="bg1"/>
                </a:solidFill>
                <a:latin typeface="Myriad Pro"/>
                <a:cs typeface="Myriad Pro"/>
              </a:rPr>
              <a:t>University of Massachusetts Transportation Center</a:t>
            </a:r>
          </a:p>
        </p:txBody>
      </p:sp>
      <p:sp>
        <p:nvSpPr>
          <p:cNvPr id="11" name="Text Box 23"/>
          <p:cNvSpPr txBox="1">
            <a:spLocks noChangeArrowheads="1"/>
          </p:cNvSpPr>
          <p:nvPr/>
        </p:nvSpPr>
        <p:spPr bwMode="auto">
          <a:xfrm>
            <a:off x="1057764" y="26964677"/>
            <a:ext cx="11402787" cy="427225"/>
          </a:xfrm>
          <a:prstGeom prst="rect">
            <a:avLst/>
          </a:prstGeom>
          <a:noFill/>
          <a:ln>
            <a:noFill/>
          </a:ln>
          <a:effectLst/>
          <a:extLst>
            <a:ext uri="{909E8E84-426E-40dd-AFC4-6F175D3DCCD1}">
              <a14:hiddenFill xmlns="" xmlns:a14="http://schemas.microsoft.com/office/drawing/2010/main">
                <a:gradFill rotWithShape="0">
                  <a:gsLst>
                    <a:gs pos="0">
                      <a:schemeClr val="bg1"/>
                    </a:gs>
                    <a:gs pos="100000">
                      <a:schemeClr val="accent2"/>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0796" tIns="50796" rIns="50796" bIns="50796" anchor="b"/>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2333" b="1" dirty="0">
                <a:solidFill>
                  <a:schemeClr val="bg1"/>
                </a:solidFill>
                <a:latin typeface="Myriad Pro"/>
                <a:cs typeface="Myriad Pro"/>
              </a:rPr>
              <a:t>Department of Civil &amp; Environmental Engineering</a:t>
            </a:r>
          </a:p>
        </p:txBody>
      </p:sp>
      <p:pic>
        <p:nvPicPr>
          <p:cNvPr id="12" name="Picture 11" descr="Uma_seal"/>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0030" y="26562098"/>
            <a:ext cx="765829"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8846109" y="2340009"/>
            <a:ext cx="18033370" cy="1323439"/>
          </a:xfrm>
          <a:prstGeom prst="rect">
            <a:avLst/>
          </a:prstGeom>
          <a:noFill/>
        </p:spPr>
        <p:txBody>
          <a:bodyPr wrap="square" rtlCol="0">
            <a:spAutoFit/>
          </a:bodyPr>
          <a:lstStyle/>
          <a:p>
            <a:pPr algn="ctr"/>
            <a:r>
              <a:rPr lang="en-US" sz="4000" b="1" dirty="0">
                <a:latin typeface="Minion Pro"/>
                <a:cs typeface="Minion Pro"/>
              </a:rPr>
              <a:t>Andronikos Keklikoglou </a:t>
            </a:r>
            <a:r>
              <a:rPr lang="en-US" sz="3200" dirty="0">
                <a:latin typeface="Minion Pro"/>
                <a:cs typeface="Minion Pro"/>
              </a:rPr>
              <a:t>(Research Assistant</a:t>
            </a:r>
            <a:r>
              <a:rPr lang="en-US" sz="4000" dirty="0">
                <a:latin typeface="Minion Pro"/>
                <a:cs typeface="Minion Pro"/>
              </a:rPr>
              <a:t>), </a:t>
            </a:r>
            <a:r>
              <a:rPr lang="en-US" sz="4000" b="1" dirty="0">
                <a:latin typeface="Minion Pro"/>
                <a:cs typeface="Minion Pro"/>
              </a:rPr>
              <a:t>Dr. Cole Fitzpatrick </a:t>
            </a:r>
            <a:r>
              <a:rPr lang="en-US" sz="3200" dirty="0">
                <a:latin typeface="Minion Pro"/>
                <a:cs typeface="Minion Pro"/>
              </a:rPr>
              <a:t>(Research Assistant Professor)</a:t>
            </a:r>
            <a:r>
              <a:rPr lang="en-US" sz="3200" b="1" dirty="0">
                <a:latin typeface="Minion Pro"/>
                <a:cs typeface="Minion Pro"/>
              </a:rPr>
              <a:t> </a:t>
            </a:r>
            <a:r>
              <a:rPr lang="en-US" sz="4000" b="1" dirty="0">
                <a:latin typeface="Minion Pro"/>
                <a:cs typeface="Minion Pro"/>
              </a:rPr>
              <a:t>Dr. Michael Knodler </a:t>
            </a:r>
            <a:r>
              <a:rPr lang="en-US" sz="3200" dirty="0">
                <a:latin typeface="Minion Pro"/>
                <a:cs typeface="Minion Pro"/>
              </a:rPr>
              <a:t>(Associate Professor) </a:t>
            </a:r>
          </a:p>
        </p:txBody>
      </p:sp>
      <p:sp>
        <p:nvSpPr>
          <p:cNvPr id="206" name="Text Box 2589"/>
          <p:cNvSpPr txBox="1">
            <a:spLocks noChangeArrowheads="1"/>
          </p:cNvSpPr>
          <p:nvPr/>
        </p:nvSpPr>
        <p:spPr bwMode="auto">
          <a:xfrm>
            <a:off x="27573150" y="26995966"/>
            <a:ext cx="9002851" cy="359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tIns="0" bIns="0" anchor="ctr" anchorCtr="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pPr algn="r">
              <a:spcBef>
                <a:spcPct val="50000"/>
              </a:spcBef>
            </a:pPr>
            <a:r>
              <a:rPr lang="en-US" sz="2333" dirty="0">
                <a:latin typeface="Myriad Pro"/>
                <a:cs typeface="Myriad Pro"/>
              </a:rPr>
              <a:t>cfitzpat@umass.edu</a:t>
            </a:r>
          </a:p>
        </p:txBody>
      </p:sp>
      <p:sp>
        <p:nvSpPr>
          <p:cNvPr id="242" name="TextBox 241"/>
          <p:cNvSpPr txBox="1"/>
          <p:nvPr/>
        </p:nvSpPr>
        <p:spPr>
          <a:xfrm>
            <a:off x="304800" y="7831503"/>
            <a:ext cx="9326034"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Methodology</a:t>
            </a:r>
          </a:p>
        </p:txBody>
      </p:sp>
      <p:sp>
        <p:nvSpPr>
          <p:cNvPr id="40" name="Rectangle 39"/>
          <p:cNvSpPr/>
          <p:nvPr/>
        </p:nvSpPr>
        <p:spPr>
          <a:xfrm>
            <a:off x="304799" y="8551858"/>
            <a:ext cx="152400" cy="846625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257" name="TextBox 256"/>
          <p:cNvSpPr txBox="1"/>
          <p:nvPr/>
        </p:nvSpPr>
        <p:spPr>
          <a:xfrm>
            <a:off x="457198" y="8924879"/>
            <a:ext cx="9142955" cy="5770811"/>
          </a:xfrm>
          <a:prstGeom prst="rect">
            <a:avLst/>
          </a:prstGeom>
          <a:noFill/>
        </p:spPr>
        <p:txBody>
          <a:bodyPr wrap="square" lIns="304800" tIns="228600" rIns="152400" bIns="0" rtlCol="0">
            <a:spAutoFit/>
          </a:bodyPr>
          <a:lstStyle/>
          <a:p>
            <a:pPr algn="just"/>
            <a:r>
              <a:rPr lang="en-US" sz="2000" dirty="0">
                <a:latin typeface="Minion Pro" panose="02040503050306020203"/>
              </a:rPr>
              <a:t>The driving simulator in the </a:t>
            </a:r>
            <a:r>
              <a:rPr lang="en-US" sz="2000" dirty="0" err="1">
                <a:latin typeface="Minion Pro" panose="02040503050306020203"/>
              </a:rPr>
              <a:t>Arbella</a:t>
            </a:r>
            <a:r>
              <a:rPr lang="en-US" sz="2000" dirty="0">
                <a:latin typeface="Minion Pro" panose="02040503050306020203"/>
              </a:rPr>
              <a:t> Insurance Human Performance Laboratory at UMass Amherst was used. 34 drivers were recruited to participate in the study, where each driver completed two drives:</a:t>
            </a:r>
          </a:p>
          <a:p>
            <a:pPr marL="342900" indent="-342900" algn="just">
              <a:buFont typeface="Arial" charset="0"/>
              <a:buChar char="•"/>
            </a:pPr>
            <a:r>
              <a:rPr lang="en-US" sz="2000" dirty="0">
                <a:latin typeface="Minion Pro" panose="02040503050306020203"/>
              </a:rPr>
              <a:t>The one drive had no distraction</a:t>
            </a:r>
          </a:p>
          <a:p>
            <a:pPr marL="342900" indent="-342900" algn="just">
              <a:buFont typeface="Arial" charset="0"/>
              <a:buChar char="•"/>
            </a:pPr>
            <a:r>
              <a:rPr lang="en-US" sz="2000" dirty="0">
                <a:latin typeface="Minion Pro" panose="02040503050306020203"/>
              </a:rPr>
              <a:t>The other drive had a distraction, either visual or audio distraction.</a:t>
            </a:r>
          </a:p>
          <a:p>
            <a:pPr algn="just"/>
            <a:r>
              <a:rPr lang="en-US" sz="2000" dirty="0">
                <a:latin typeface="Minion Pro" panose="02040503050306020203"/>
              </a:rPr>
              <a:t>At five fixed points the drivers were questioned to estimate:</a:t>
            </a:r>
          </a:p>
          <a:p>
            <a:pPr marL="342900" indent="-342900" algn="just">
              <a:buFont typeface="Arial" charset="0"/>
              <a:buChar char="•"/>
            </a:pPr>
            <a:r>
              <a:rPr lang="en-US" sz="2000" dirty="0">
                <a:latin typeface="Minion Pro" panose="02040503050306020203"/>
              </a:rPr>
              <a:t>The speed at this point of the drive</a:t>
            </a:r>
          </a:p>
          <a:p>
            <a:pPr marL="342900" indent="-342900" algn="just">
              <a:buFont typeface="Arial" charset="0"/>
              <a:buChar char="•"/>
            </a:pPr>
            <a:r>
              <a:rPr lang="en-US" sz="2000" dirty="0">
                <a:latin typeface="Minion Pro" panose="02040503050306020203"/>
              </a:rPr>
              <a:t>The time elapsed since the start of the drive</a:t>
            </a:r>
          </a:p>
          <a:p>
            <a:pPr algn="just"/>
            <a:r>
              <a:rPr lang="en-US" sz="2000" b="1" dirty="0">
                <a:latin typeface="Minion Pro" panose="02040503050306020203"/>
              </a:rPr>
              <a:t>Drive Types</a:t>
            </a:r>
          </a:p>
          <a:p>
            <a:pPr marL="342900" indent="-342900" algn="just">
              <a:buFont typeface="Arial" charset="0"/>
              <a:buChar char="•"/>
            </a:pPr>
            <a:r>
              <a:rPr lang="en-US" sz="2000" dirty="0">
                <a:latin typeface="Minion Pro" panose="02040503050306020203"/>
              </a:rPr>
              <a:t>Audio Distraction Task: Participants were asked to verbally respond to a sentence, played through the speakers</a:t>
            </a:r>
          </a:p>
          <a:p>
            <a:pPr marL="342900" indent="-342900" algn="just">
              <a:buFont typeface="Arial" charset="0"/>
              <a:buChar char="•"/>
            </a:pPr>
            <a:r>
              <a:rPr lang="en-US" sz="2000" dirty="0">
                <a:latin typeface="Minion Pro" panose="02040503050306020203"/>
              </a:rPr>
              <a:t>Visual Distraction Task: Participants were asked through the speakers, to locate a street on a map while driving. </a:t>
            </a:r>
          </a:p>
          <a:p>
            <a:pPr marL="342900" indent="-342900" algn="just">
              <a:buFont typeface="Arial" charset="0"/>
              <a:buChar char="•"/>
            </a:pPr>
            <a:r>
              <a:rPr lang="en-US" sz="2000" dirty="0">
                <a:latin typeface="Minion Pro" panose="02040503050306020203"/>
              </a:rPr>
              <a:t>Control: In this task, participants were only asked to perceive the time intervals since the start of the drive and the speed at each checkpoint with no distractions. </a:t>
            </a:r>
          </a:p>
          <a:p>
            <a:pPr marL="342900" indent="-342900" algn="just">
              <a:buFont typeface="Arial" charset="0"/>
              <a:buChar char="•"/>
            </a:pPr>
            <a:endParaRPr lang="en-US" sz="2000" dirty="0">
              <a:latin typeface="Minion Pro" panose="02040503050306020203"/>
            </a:endParaRPr>
          </a:p>
          <a:p>
            <a:pPr marL="342900" indent="-342900" algn="just">
              <a:buFont typeface="Arial" charset="0"/>
              <a:buChar char="•"/>
            </a:pPr>
            <a:endParaRPr lang="en-US" sz="2000" dirty="0">
              <a:latin typeface="Minion Pro" panose="02040503050306020203"/>
            </a:endParaRPr>
          </a:p>
        </p:txBody>
      </p:sp>
      <p:sp>
        <p:nvSpPr>
          <p:cNvPr id="259" name="TextBox 258"/>
          <p:cNvSpPr txBox="1"/>
          <p:nvPr/>
        </p:nvSpPr>
        <p:spPr>
          <a:xfrm>
            <a:off x="304800" y="4112332"/>
            <a:ext cx="9326034"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Introduction</a:t>
            </a:r>
          </a:p>
        </p:txBody>
      </p:sp>
      <p:sp>
        <p:nvSpPr>
          <p:cNvPr id="260" name="Rectangle 259"/>
          <p:cNvSpPr/>
          <p:nvPr/>
        </p:nvSpPr>
        <p:spPr>
          <a:xfrm>
            <a:off x="304798" y="5189551"/>
            <a:ext cx="152401" cy="21260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261" name="TextBox 260"/>
          <p:cNvSpPr txBox="1"/>
          <p:nvPr/>
        </p:nvSpPr>
        <p:spPr>
          <a:xfrm>
            <a:off x="457200" y="5152148"/>
            <a:ext cx="9173634" cy="2077492"/>
          </a:xfrm>
          <a:prstGeom prst="rect">
            <a:avLst/>
          </a:prstGeom>
          <a:noFill/>
        </p:spPr>
        <p:txBody>
          <a:bodyPr wrap="square" lIns="304800" tIns="228600" rIns="152400" bIns="0" rtlCol="0">
            <a:spAutoFit/>
          </a:bodyPr>
          <a:lstStyle/>
          <a:p>
            <a:pPr algn="just"/>
            <a:r>
              <a:rPr lang="en-US" sz="2000" dirty="0">
                <a:latin typeface="Minion Pro" panose="02040503050306020203"/>
              </a:rPr>
              <a:t>Thirty-four drivers participated in a driving simulator experiment which investigated time and speed perception as it related to cognitive workload resulting from secondary tasks. Each participant drove the virtual drive twice, once with either an audio or a map task and again with no distractions as a control. Participants knew from a practice drive that they would be asked to estimate their speed and time duration of driving, thus this study used the prospective paradigm.</a:t>
            </a:r>
          </a:p>
        </p:txBody>
      </p:sp>
      <p:sp>
        <p:nvSpPr>
          <p:cNvPr id="265" name="TextBox 264"/>
          <p:cNvSpPr txBox="1"/>
          <p:nvPr/>
        </p:nvSpPr>
        <p:spPr>
          <a:xfrm>
            <a:off x="304800" y="17535924"/>
            <a:ext cx="22661034"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Conclusions</a:t>
            </a:r>
          </a:p>
        </p:txBody>
      </p:sp>
      <p:sp>
        <p:nvSpPr>
          <p:cNvPr id="266" name="Rectangle 265"/>
          <p:cNvSpPr/>
          <p:nvPr/>
        </p:nvSpPr>
        <p:spPr>
          <a:xfrm>
            <a:off x="304799" y="18613144"/>
            <a:ext cx="152400" cy="7385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267" name="TextBox 266"/>
          <p:cNvSpPr txBox="1"/>
          <p:nvPr/>
        </p:nvSpPr>
        <p:spPr>
          <a:xfrm>
            <a:off x="457198" y="18613143"/>
            <a:ext cx="14376402" cy="6140142"/>
          </a:xfrm>
          <a:prstGeom prst="rect">
            <a:avLst/>
          </a:prstGeom>
          <a:noFill/>
        </p:spPr>
        <p:txBody>
          <a:bodyPr wrap="square" lIns="304800" tIns="228600" rIns="152400" bIns="0" rtlCol="0">
            <a:spAutoFit/>
          </a:bodyPr>
          <a:lstStyle/>
          <a:p>
            <a:pPr marL="342900" indent="-342900" algn="just">
              <a:buFont typeface="Arial" charset="0"/>
              <a:buChar char="•"/>
            </a:pPr>
            <a:r>
              <a:rPr lang="en-US" sz="2400" dirty="0">
                <a:latin typeface="Minion Pro" panose="02040503050306020203"/>
              </a:rPr>
              <a:t>Thirty-four drivers participated in a driving simulator experiment which investigated time and speed perception as it related to cognitive workload resulting from secondary tasks. </a:t>
            </a:r>
          </a:p>
          <a:p>
            <a:pPr marL="342900" indent="-342900" algn="just">
              <a:buFont typeface="Arial" charset="0"/>
              <a:buChar char="•"/>
            </a:pPr>
            <a:endParaRPr lang="en-US" sz="2400" dirty="0">
              <a:latin typeface="Minion Pro" panose="02040503050306020203"/>
            </a:endParaRPr>
          </a:p>
          <a:p>
            <a:pPr marL="342900" indent="-342900" algn="just">
              <a:buFont typeface="Arial" charset="0"/>
              <a:buChar char="•"/>
            </a:pPr>
            <a:r>
              <a:rPr lang="en-US" sz="2400" dirty="0">
                <a:latin typeface="Minion Pro" panose="02040503050306020203"/>
              </a:rPr>
              <a:t>Based on previous literature it was expected that there would be an underestimation of time and an overestimation of speed. </a:t>
            </a:r>
          </a:p>
          <a:p>
            <a:pPr marL="342900" indent="-342900" algn="just">
              <a:buFont typeface="Arial" charset="0"/>
              <a:buChar char="•"/>
            </a:pPr>
            <a:endParaRPr lang="en-US" sz="2400" dirty="0">
              <a:latin typeface="Minion Pro" panose="02040503050306020203"/>
            </a:endParaRPr>
          </a:p>
          <a:p>
            <a:pPr marL="342900" indent="-342900" algn="just">
              <a:buFont typeface="Arial" charset="0"/>
              <a:buChar char="•"/>
            </a:pPr>
            <a:r>
              <a:rPr lang="en-US" sz="2400" dirty="0">
                <a:latin typeface="Minion Pro" panose="02040503050306020203"/>
              </a:rPr>
              <a:t>The reverse occurred, participants overestimated time and underestimate their speed. This suggests that drivers may have found the drive unstimulating, despite the secondary tasks, and that the rural environmental may have impacted speed perception. </a:t>
            </a:r>
          </a:p>
          <a:p>
            <a:pPr marL="342900" indent="-342900" algn="just">
              <a:buFont typeface="Arial" charset="0"/>
              <a:buChar char="•"/>
            </a:pPr>
            <a:endParaRPr lang="en-US" sz="2400" dirty="0">
              <a:latin typeface="Minion Pro" panose="02040503050306020203"/>
            </a:endParaRPr>
          </a:p>
          <a:p>
            <a:pPr marL="342900" indent="-342900" algn="just">
              <a:buFont typeface="Arial" charset="0"/>
              <a:buChar char="•"/>
            </a:pPr>
            <a:r>
              <a:rPr lang="en-US" sz="2400" dirty="0">
                <a:latin typeface="Minion Pro" panose="02040503050306020203"/>
              </a:rPr>
              <a:t>Additionally, a large group of participants, nine out of 34, crashed the virtual vehicle at a horizontal curve that was not problematic in previous simulator studies.</a:t>
            </a:r>
          </a:p>
          <a:p>
            <a:pPr marL="342900" indent="-342900" algn="just">
              <a:buFont typeface="Arial" charset="0"/>
              <a:buChar char="•"/>
            </a:pPr>
            <a:endParaRPr lang="en-US" sz="2400" dirty="0">
              <a:latin typeface="Minion Pro" panose="02040503050306020203"/>
            </a:endParaRPr>
          </a:p>
          <a:p>
            <a:pPr marL="342900" indent="-342900" algn="just">
              <a:buFont typeface="Arial" charset="0"/>
              <a:buChar char="•"/>
            </a:pPr>
            <a:r>
              <a:rPr lang="en-US" sz="2400" dirty="0">
                <a:latin typeface="Minion Pro" panose="02040503050306020203"/>
              </a:rPr>
              <a:t>It was found that drivers who crashed in the second drive had significantly worse time perception in the first drive as compared to drivers who did not crash in the second drive. This finding suggests that current time perception may be a predictor of future speed selection. </a:t>
            </a:r>
          </a:p>
        </p:txBody>
      </p:sp>
      <p:sp>
        <p:nvSpPr>
          <p:cNvPr id="268" name="TextBox 267"/>
          <p:cNvSpPr txBox="1"/>
          <p:nvPr/>
        </p:nvSpPr>
        <p:spPr>
          <a:xfrm>
            <a:off x="10011833" y="4108562"/>
            <a:ext cx="12954000"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Speed &amp; Time Perception</a:t>
            </a:r>
          </a:p>
        </p:txBody>
      </p:sp>
      <p:sp>
        <p:nvSpPr>
          <p:cNvPr id="269" name="Rectangle 268"/>
          <p:cNvSpPr/>
          <p:nvPr/>
        </p:nvSpPr>
        <p:spPr>
          <a:xfrm>
            <a:off x="10011833" y="5185781"/>
            <a:ext cx="152400" cy="118299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275" name="Rectangle 274"/>
          <p:cNvSpPr/>
          <p:nvPr/>
        </p:nvSpPr>
        <p:spPr>
          <a:xfrm>
            <a:off x="23346834" y="5185780"/>
            <a:ext cx="152399" cy="118323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304" name="TextBox 303"/>
          <p:cNvSpPr txBox="1"/>
          <p:nvPr/>
        </p:nvSpPr>
        <p:spPr>
          <a:xfrm>
            <a:off x="23498885" y="5185780"/>
            <a:ext cx="12772315" cy="1461939"/>
          </a:xfrm>
          <a:prstGeom prst="rect">
            <a:avLst/>
          </a:prstGeom>
          <a:noFill/>
        </p:spPr>
        <p:txBody>
          <a:bodyPr wrap="square" lIns="304800" tIns="228600" rIns="152400" bIns="0" rtlCol="0">
            <a:spAutoFit/>
          </a:bodyPr>
          <a:lstStyle/>
          <a:p>
            <a:pPr algn="just"/>
            <a:r>
              <a:rPr lang="en-US" sz="2000" b="1" dirty="0">
                <a:solidFill>
                  <a:srgbClr val="000000"/>
                </a:solidFill>
                <a:latin typeface="Myriad Pro" panose="020B0503030403020204" pitchFamily="34" charset="0"/>
                <a:cs typeface="Minion Pro"/>
              </a:rPr>
              <a:t>Nine out of the 34 drivers crashed </a:t>
            </a:r>
            <a:r>
              <a:rPr lang="en-US" sz="2000" dirty="0">
                <a:solidFill>
                  <a:srgbClr val="000000"/>
                </a:solidFill>
                <a:latin typeface="Myriad Pro" panose="020B0503030403020204" pitchFamily="34" charset="0"/>
                <a:cs typeface="Minion Pro"/>
              </a:rPr>
              <a:t>the virtual vehicle, ending the drive and resulting in a partial dataset. Six subjects crashed in the second drive, two crashed during the first drive, and one crashed in both the first and second drive. All of these crashes occurred on a right horizontal curve, which was used in a study examining roadside vegetation and clear zone size.</a:t>
            </a:r>
            <a:endParaRPr lang="en-US" sz="2000" dirty="0">
              <a:latin typeface="Minion Pro" panose="02040503050306020203"/>
            </a:endParaRPr>
          </a:p>
        </p:txBody>
      </p:sp>
      <p:sp>
        <p:nvSpPr>
          <p:cNvPr id="324" name="TextBox 323"/>
          <p:cNvSpPr txBox="1"/>
          <p:nvPr/>
        </p:nvSpPr>
        <p:spPr>
          <a:xfrm>
            <a:off x="23346796" y="17541240"/>
            <a:ext cx="12924368"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Limitations &amp; Future Research</a:t>
            </a:r>
          </a:p>
        </p:txBody>
      </p:sp>
      <p:sp>
        <p:nvSpPr>
          <p:cNvPr id="325" name="Rectangle 324"/>
          <p:cNvSpPr/>
          <p:nvPr/>
        </p:nvSpPr>
        <p:spPr>
          <a:xfrm>
            <a:off x="23346796" y="18618458"/>
            <a:ext cx="152437" cy="738062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971"/>
          </a:p>
        </p:txBody>
      </p:sp>
      <p:sp>
        <p:nvSpPr>
          <p:cNvPr id="69" name="TextBox 68"/>
          <p:cNvSpPr txBox="1"/>
          <p:nvPr/>
        </p:nvSpPr>
        <p:spPr>
          <a:xfrm>
            <a:off x="10164059" y="5185781"/>
            <a:ext cx="12772315" cy="2385268"/>
          </a:xfrm>
          <a:prstGeom prst="rect">
            <a:avLst/>
          </a:prstGeom>
          <a:noFill/>
        </p:spPr>
        <p:txBody>
          <a:bodyPr wrap="square" lIns="304800" tIns="228600" rIns="152400" bIns="0"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combining all groups and all checkpoints, subjects perceived their speed 5.6 mph lower than their actual speeds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Subjects with the map task took 68 seconds longer to reach the fifth checkpoint than subjects in the control drive, a statistically significant result (p = 0.013).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just"/>
            <a:endParaRPr lang="en-US" sz="2000" dirty="0">
              <a:solidFill>
                <a:srgbClr val="000000"/>
              </a:solidFill>
              <a:latin typeface="Minion Pro" panose="02040503050306020203"/>
              <a:cs typeface="Minion Pro"/>
            </a:endParaRPr>
          </a:p>
        </p:txBody>
      </p:sp>
      <p:sp>
        <p:nvSpPr>
          <p:cNvPr id="76" name="TextBox 75">
            <a:extLst>
              <a:ext uri="{FF2B5EF4-FFF2-40B4-BE49-F238E27FC236}">
                <a16:creationId xmlns:a16="http://schemas.microsoft.com/office/drawing/2014/main" id="{1E018B66-6F4B-402D-9E07-989F601664FB}"/>
              </a:ext>
            </a:extLst>
          </p:cNvPr>
          <p:cNvSpPr txBox="1"/>
          <p:nvPr/>
        </p:nvSpPr>
        <p:spPr>
          <a:xfrm>
            <a:off x="23346796" y="4130787"/>
            <a:ext cx="12924368" cy="1077218"/>
          </a:xfrm>
          <a:prstGeom prst="rect">
            <a:avLst/>
          </a:prstGeom>
          <a:solidFill>
            <a:schemeClr val="bg1">
              <a:lumMod val="85000"/>
            </a:schemeClr>
          </a:solidFill>
        </p:spPr>
        <p:txBody>
          <a:bodyPr wrap="square" lIns="304800" tIns="152400" rIns="304800" bIns="152400" rtlCol="0">
            <a:spAutoFit/>
          </a:bodyPr>
          <a:lstStyle/>
          <a:p>
            <a:r>
              <a:rPr lang="en-US" sz="5000" b="1" dirty="0">
                <a:solidFill>
                  <a:srgbClr val="800000"/>
                </a:solidFill>
                <a:latin typeface="Myriad Pro"/>
                <a:cs typeface="Myriad Pro"/>
              </a:rPr>
              <a:t>Crashes</a:t>
            </a:r>
          </a:p>
        </p:txBody>
      </p:sp>
      <p:sp>
        <p:nvSpPr>
          <p:cNvPr id="78" name="Rectangle 77">
            <a:extLst>
              <a:ext uri="{FF2B5EF4-FFF2-40B4-BE49-F238E27FC236}">
                <a16:creationId xmlns:a16="http://schemas.microsoft.com/office/drawing/2014/main" id="{C0BC8494-DF1A-45ED-B211-A2C4E3AE0DC7}"/>
              </a:ext>
            </a:extLst>
          </p:cNvPr>
          <p:cNvSpPr/>
          <p:nvPr/>
        </p:nvSpPr>
        <p:spPr>
          <a:xfrm>
            <a:off x="16328394" y="11291786"/>
            <a:ext cx="6975950" cy="830997"/>
          </a:xfrm>
          <a:prstGeom prst="rect">
            <a:avLst/>
          </a:prstGeom>
        </p:spPr>
        <p:txBody>
          <a:bodyPr wrap="square">
            <a:spAutoFit/>
          </a:bodyPr>
          <a:lstStyle/>
          <a:p>
            <a:pPr algn="ctr"/>
            <a:r>
              <a:rPr lang="en-US" sz="2400" b="1" dirty="0">
                <a:solidFill>
                  <a:srgbClr val="000000"/>
                </a:solidFill>
                <a:latin typeface="Minion Pro" panose="02040503050306020203" pitchFamily="18" charset="0"/>
                <a:cs typeface="Minion Pro"/>
              </a:rPr>
              <a:t>Mean differences between actual and perceived speeds for the three drive types</a:t>
            </a:r>
            <a:endParaRPr lang="en-US" sz="2400" b="1" dirty="0">
              <a:solidFill>
                <a:srgbClr val="000000"/>
              </a:solidFill>
              <a:latin typeface="Minion Pro"/>
              <a:cs typeface="Minion Pro"/>
            </a:endParaRPr>
          </a:p>
        </p:txBody>
      </p:sp>
      <p:sp>
        <p:nvSpPr>
          <p:cNvPr id="90" name="Rectangle 2">
            <a:extLst>
              <a:ext uri="{FF2B5EF4-FFF2-40B4-BE49-F238E27FC236}">
                <a16:creationId xmlns:a16="http://schemas.microsoft.com/office/drawing/2014/main" id="{99B8CA6A-CA49-498F-B501-7E1F15B85598}"/>
              </a:ext>
            </a:extLst>
          </p:cNvPr>
          <p:cNvSpPr>
            <a:spLocks noChangeArrowheads="1"/>
          </p:cNvSpPr>
          <p:nvPr/>
        </p:nvSpPr>
        <p:spPr bwMode="auto">
          <a:xfrm>
            <a:off x="23917481" y="12919535"/>
            <a:ext cx="119354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400" b="1">
                <a:latin typeface="Myriad Pro" panose="020B0503030403020204"/>
                <a:cs typeface="Arial" panose="020B0604020202020204" pitchFamily="34" charset="0"/>
              </a:rPr>
              <a:t>Mean differences in perceived and actual times during the first drive for drivers who crashed in the second drive versus drivers who did not crash </a:t>
            </a:r>
          </a:p>
        </p:txBody>
      </p:sp>
      <p:sp>
        <p:nvSpPr>
          <p:cNvPr id="34" name="Rectangle 33">
            <a:extLst>
              <a:ext uri="{FF2B5EF4-FFF2-40B4-BE49-F238E27FC236}">
                <a16:creationId xmlns:a16="http://schemas.microsoft.com/office/drawing/2014/main" id="{C2290DE7-F825-49BB-A9AC-8188E3F6BE52}"/>
              </a:ext>
            </a:extLst>
          </p:cNvPr>
          <p:cNvSpPr/>
          <p:nvPr/>
        </p:nvSpPr>
        <p:spPr>
          <a:xfrm>
            <a:off x="23726341" y="18895046"/>
            <a:ext cx="12544859" cy="6494085"/>
          </a:xfrm>
          <a:prstGeom prst="rect">
            <a:avLst/>
          </a:prstGeom>
        </p:spPr>
        <p:txBody>
          <a:bodyPr wrap="square">
            <a:spAutoFit/>
          </a:bodyPr>
          <a:lstStyle/>
          <a:p>
            <a:pPr algn="just"/>
            <a:r>
              <a:rPr lang="en-US" sz="2400" b="1" dirty="0">
                <a:latin typeface="Minion Pro" panose="02040503050306020203"/>
                <a:ea typeface="Times New Roman" panose="02020603050405020304" pitchFamily="18" charset="0"/>
              </a:rPr>
              <a:t>Limitations</a:t>
            </a:r>
          </a:p>
          <a:p>
            <a:pPr algn="just"/>
            <a:endParaRPr lang="en-US" sz="2400" b="1" dirty="0">
              <a:latin typeface="Minion Pro" panose="02040503050306020203"/>
              <a:ea typeface="Times New Roman" panose="02020603050405020304" pitchFamily="18" charset="0"/>
            </a:endParaRPr>
          </a:p>
          <a:p>
            <a:pPr marL="342900" indent="-342900" algn="just">
              <a:buFont typeface="Arial" charset="0"/>
              <a:buChar char="•"/>
            </a:pPr>
            <a:r>
              <a:rPr lang="en-US" sz="2000" dirty="0">
                <a:latin typeface="Minion Pro" panose="02040503050306020203"/>
                <a:ea typeface="Times New Roman" panose="02020603050405020304" pitchFamily="18" charset="0"/>
              </a:rPr>
              <a:t>The small sample size was a significant limitation to this study.</a:t>
            </a:r>
          </a:p>
          <a:p>
            <a:pPr marL="342900" indent="-342900" algn="just">
              <a:buFont typeface="Arial" charset="0"/>
              <a:buChar char="•"/>
            </a:pPr>
            <a:endParaRPr lang="en-US" sz="2000" dirty="0">
              <a:latin typeface="Minion Pro" panose="02040503050306020203"/>
              <a:ea typeface="Times New Roman" panose="02020603050405020304" pitchFamily="18" charset="0"/>
            </a:endParaRPr>
          </a:p>
          <a:p>
            <a:pPr marL="342900" indent="-342900" algn="just">
              <a:buFont typeface="Arial" charset="0"/>
              <a:buChar char="•"/>
            </a:pPr>
            <a:r>
              <a:rPr lang="en-US" sz="2000" dirty="0">
                <a:latin typeface="Minion Pro" panose="02040503050306020203"/>
                <a:ea typeface="Times New Roman" panose="02020603050405020304" pitchFamily="18" charset="0"/>
              </a:rPr>
              <a:t>The high number of crashes due to excessive speeds around corners was unanticipated and severely limited the power of the statistical analyses</a:t>
            </a:r>
          </a:p>
          <a:p>
            <a:pPr algn="just"/>
            <a:endParaRPr lang="en-US" sz="2000" dirty="0">
              <a:latin typeface="Minion Pro" panose="02040503050306020203"/>
              <a:ea typeface="Times New Roman" panose="02020603050405020304" pitchFamily="18" charset="0"/>
            </a:endParaRPr>
          </a:p>
          <a:p>
            <a:pPr algn="just"/>
            <a:r>
              <a:rPr lang="en-US" sz="2400" b="1" dirty="0">
                <a:latin typeface="Minion Pro" panose="02040503050306020203"/>
                <a:ea typeface="Times New Roman" panose="02020603050405020304" pitchFamily="18" charset="0"/>
              </a:rPr>
              <a:t>Future Research</a:t>
            </a:r>
          </a:p>
          <a:p>
            <a:pPr algn="just"/>
            <a:endParaRPr lang="en-US" sz="2400" b="1" dirty="0">
              <a:latin typeface="Minion Pro" panose="02040503050306020203"/>
              <a:ea typeface="Times New Roman" panose="02020603050405020304" pitchFamily="18" charset="0"/>
            </a:endParaRPr>
          </a:p>
          <a:p>
            <a:pPr marL="342900" indent="-342900" algn="just">
              <a:buFont typeface="Arial" charset="0"/>
              <a:buChar char="•"/>
            </a:pPr>
            <a:r>
              <a:rPr lang="en-US" sz="2000" dirty="0">
                <a:latin typeface="Minion Pro" panose="02040503050306020203"/>
                <a:ea typeface="Times New Roman" panose="02020603050405020304" pitchFamily="18" charset="0"/>
              </a:rPr>
              <a:t>A future study should be conducted which alters the roadway geometry so that the horizontal curves are more safely navigated at higher speeds. </a:t>
            </a:r>
          </a:p>
          <a:p>
            <a:pPr marL="342900" indent="-342900" algn="just">
              <a:buFont typeface="Arial" charset="0"/>
              <a:buChar char="•"/>
            </a:pPr>
            <a:endParaRPr lang="en-US" sz="2000" dirty="0">
              <a:latin typeface="Minion Pro" panose="02040503050306020203"/>
              <a:ea typeface="Times New Roman" panose="02020603050405020304" pitchFamily="18" charset="0"/>
            </a:endParaRPr>
          </a:p>
          <a:p>
            <a:pPr marL="342900" indent="-342900" algn="just">
              <a:buFont typeface="Arial" charset="0"/>
              <a:buChar char="•"/>
            </a:pPr>
            <a:r>
              <a:rPr lang="en-US" sz="2000" dirty="0">
                <a:latin typeface="Minion Pro" panose="02040503050306020203"/>
                <a:ea typeface="Times New Roman" panose="02020603050405020304" pitchFamily="18" charset="0"/>
              </a:rPr>
              <a:t>The overestimation of time in the prospective paradigm was unexpected based on previous literature, a future study could use a more stimulating roadway environment to see if the roadway environment significantly affects the cognitive stimulation and thus influences time perception. A more stimulating environment may also lead to more accurate speed perception, making the distinction worth exploring. </a:t>
            </a:r>
          </a:p>
          <a:p>
            <a:pPr marL="342900" indent="-342900" algn="just">
              <a:buFont typeface="Arial" charset="0"/>
              <a:buChar char="•"/>
            </a:pPr>
            <a:endParaRPr lang="en-US" sz="2000" dirty="0">
              <a:latin typeface="Minion Pro" panose="02040503050306020203"/>
              <a:ea typeface="Times New Roman" panose="02020603050405020304" pitchFamily="18" charset="0"/>
            </a:endParaRPr>
          </a:p>
          <a:p>
            <a:pPr marL="342900" indent="-342900" algn="just">
              <a:buFont typeface="Arial" charset="0"/>
              <a:buChar char="•"/>
            </a:pPr>
            <a:r>
              <a:rPr lang="en-US" sz="2000" dirty="0">
                <a:latin typeface="Minion Pro" panose="02040503050306020203"/>
                <a:ea typeface="Times New Roman" panose="02020603050405020304" pitchFamily="18" charset="0"/>
              </a:rPr>
              <a:t>Splitting participants into one secondary task or the other may obfuscate the results due to individual behavior variances. A future study should focus on a single secondary task so that definitive conclusions about how a specific type of distraction influences time and speed perception. </a:t>
            </a:r>
          </a:p>
        </p:txBody>
      </p:sp>
      <p:pic>
        <p:nvPicPr>
          <p:cNvPr id="57" name="Picture 1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830" y="18681027"/>
            <a:ext cx="7913355" cy="63449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p:nvPr/>
        </p:nvPicPr>
        <p:blipFill>
          <a:blip r:embed="rId6"/>
          <a:stretch>
            <a:fillRect/>
          </a:stretch>
        </p:blipFill>
        <p:spPr>
          <a:xfrm>
            <a:off x="16666906" y="6846455"/>
            <a:ext cx="6298927" cy="4427329"/>
          </a:xfrm>
          <a:prstGeom prst="rect">
            <a:avLst/>
          </a:prstGeom>
        </p:spPr>
      </p:pic>
      <p:pic>
        <p:nvPicPr>
          <p:cNvPr id="58" name="Picture 57"/>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0229947" y="7714705"/>
            <a:ext cx="6556368" cy="7162777"/>
          </a:xfrm>
          <a:prstGeom prst="rect">
            <a:avLst/>
          </a:prstGeom>
        </p:spPr>
      </p:pic>
      <p:pic>
        <p:nvPicPr>
          <p:cNvPr id="158" name="Picture 157"/>
          <p:cNvPicPr/>
          <p:nvPr/>
        </p:nvPicPr>
        <p:blipFill>
          <a:blip r:embed="rId9"/>
          <a:stretch>
            <a:fillRect/>
          </a:stretch>
        </p:blipFill>
        <p:spPr>
          <a:xfrm>
            <a:off x="16727267" y="12624359"/>
            <a:ext cx="6204822" cy="4226139"/>
          </a:xfrm>
          <a:prstGeom prst="rect">
            <a:avLst/>
          </a:prstGeom>
        </p:spPr>
      </p:pic>
      <p:sp>
        <p:nvSpPr>
          <p:cNvPr id="160" name="Rectangle 159">
            <a:extLst>
              <a:ext uri="{FF2B5EF4-FFF2-40B4-BE49-F238E27FC236}">
                <a16:creationId xmlns:a16="http://schemas.microsoft.com/office/drawing/2014/main" id="{C0BC8494-DF1A-45ED-B211-A2C4E3AE0DC7}"/>
              </a:ext>
            </a:extLst>
          </p:cNvPr>
          <p:cNvSpPr/>
          <p:nvPr/>
        </p:nvSpPr>
        <p:spPr>
          <a:xfrm>
            <a:off x="17327915" y="16557483"/>
            <a:ext cx="5341722" cy="830997"/>
          </a:xfrm>
          <a:prstGeom prst="rect">
            <a:avLst/>
          </a:prstGeom>
        </p:spPr>
        <p:txBody>
          <a:bodyPr wrap="square">
            <a:spAutoFit/>
          </a:bodyPr>
          <a:lstStyle/>
          <a:p>
            <a:pPr algn="ctr"/>
            <a:r>
              <a:rPr lang="en-US" sz="2400" b="1" dirty="0">
                <a:solidFill>
                  <a:srgbClr val="000000"/>
                </a:solidFill>
                <a:latin typeface="Minion Pro" panose="02040503050306020203" pitchFamily="18" charset="0"/>
                <a:cs typeface="Minion Pro"/>
              </a:rPr>
              <a:t>Mean actual time at each checkpoint for three groups</a:t>
            </a:r>
            <a:endParaRPr lang="en-US" sz="2400" b="1" dirty="0">
              <a:solidFill>
                <a:srgbClr val="000000"/>
              </a:solidFill>
              <a:latin typeface="Minion Pro"/>
              <a:cs typeface="Minion Pro"/>
            </a:endParaRPr>
          </a:p>
        </p:txBody>
      </p:sp>
      <p:graphicFrame>
        <p:nvGraphicFramePr>
          <p:cNvPr id="161" name="Chart 160">
            <a:extLst>
              <a:ext uri="{FF2B5EF4-FFF2-40B4-BE49-F238E27FC236}">
                <a16:creationId xmlns:a16="http://schemas.microsoft.com/office/drawing/2014/main" id="{AC20E716-FD7E-4671-9934-468E6EEAB829}"/>
              </a:ext>
            </a:extLst>
          </p:cNvPr>
          <p:cNvGraphicFramePr/>
          <p:nvPr>
            <p:extLst>
              <p:ext uri="{D42A27DB-BD31-4B8C-83A1-F6EECF244321}">
                <p14:modId xmlns:p14="http://schemas.microsoft.com/office/powerpoint/2010/main" val="667756797"/>
              </p:ext>
            </p:extLst>
          </p:nvPr>
        </p:nvGraphicFramePr>
        <p:xfrm>
          <a:off x="24605387" y="6659727"/>
          <a:ext cx="10464799" cy="6340676"/>
        </p:xfrm>
        <a:graphic>
          <a:graphicData uri="http://schemas.openxmlformats.org/drawingml/2006/chart">
            <c:chart xmlns:c="http://schemas.openxmlformats.org/drawingml/2006/chart" xmlns:r="http://schemas.openxmlformats.org/officeDocument/2006/relationships" r:id="rId10"/>
          </a:graphicData>
        </a:graphic>
      </p:graphicFrame>
      <p:sp>
        <p:nvSpPr>
          <p:cNvPr id="162" name="Rectangle 161">
            <a:extLst>
              <a:ext uri="{FF2B5EF4-FFF2-40B4-BE49-F238E27FC236}">
                <a16:creationId xmlns:a16="http://schemas.microsoft.com/office/drawing/2014/main" id="{C0BC8494-DF1A-45ED-B211-A2C4E3AE0DC7}"/>
              </a:ext>
            </a:extLst>
          </p:cNvPr>
          <p:cNvSpPr/>
          <p:nvPr/>
        </p:nvSpPr>
        <p:spPr>
          <a:xfrm>
            <a:off x="23726341" y="14134027"/>
            <a:ext cx="12789131" cy="2677656"/>
          </a:xfrm>
          <a:prstGeom prst="rect">
            <a:avLst/>
          </a:prstGeom>
        </p:spPr>
        <p:txBody>
          <a:bodyPr wrap="square">
            <a:spAutoFit/>
          </a:bodyPr>
          <a:lstStyle/>
          <a:p>
            <a:r>
              <a:rPr lang="en-US" sz="2400" dirty="0">
                <a:solidFill>
                  <a:srgbClr val="000000"/>
                </a:solidFill>
                <a:latin typeface="Minion Pro" panose="02040503050306020203" pitchFamily="18" charset="0"/>
                <a:cs typeface="Minion Pro"/>
              </a:rPr>
              <a:t>The last speed recorded of drivers who crashed compared to speeds of the non-crashing drivers is much higher and it makes clear that these crashes occurred due to excessive speeds: </a:t>
            </a:r>
          </a:p>
          <a:p>
            <a:pPr marL="342900" indent="-342900">
              <a:buFont typeface="Arial" panose="020B0604020202020204" pitchFamily="34" charset="0"/>
              <a:buChar char="•"/>
            </a:pPr>
            <a:r>
              <a:rPr lang="en-US" sz="2400" dirty="0">
                <a:solidFill>
                  <a:srgbClr val="000000"/>
                </a:solidFill>
                <a:latin typeface="Minion Pro" panose="02040503050306020203" pitchFamily="18" charset="0"/>
                <a:cs typeface="Minion Pro"/>
              </a:rPr>
              <a:t>Last speed recorded of crashing drivers (M = 54.8, SD = 11.3) </a:t>
            </a:r>
          </a:p>
          <a:p>
            <a:pPr marL="342900" indent="-342900">
              <a:buFont typeface="Arial" panose="020B0604020202020204" pitchFamily="34" charset="0"/>
              <a:buChar char="•"/>
            </a:pPr>
            <a:r>
              <a:rPr lang="en-US" sz="2400" dirty="0">
                <a:solidFill>
                  <a:srgbClr val="000000"/>
                </a:solidFill>
                <a:latin typeface="Minion Pro" panose="02040503050306020203" pitchFamily="18" charset="0"/>
                <a:cs typeface="Minion Pro"/>
              </a:rPr>
              <a:t>Speed of non-crashing drivers at this point (M = 41.6, SD = 7.6)</a:t>
            </a:r>
          </a:p>
          <a:p>
            <a:r>
              <a:rPr lang="en-US" sz="2400" dirty="0">
                <a:solidFill>
                  <a:srgbClr val="000000"/>
                </a:solidFill>
                <a:latin typeface="Minion Pro" panose="02040503050306020203" pitchFamily="18" charset="0"/>
                <a:cs typeface="Minion Pro"/>
              </a:rPr>
              <a:t>The difference in time perception with drivers who did not crash at all was statistically significant at 90% for checkpoints 3, 4, and 5. This shows that drivers who perceived a longer time interval during the first drive, or were more bored by the drive, were more likely to crash during the second drive.</a:t>
            </a:r>
          </a:p>
        </p:txBody>
      </p:sp>
      <p:sp>
        <p:nvSpPr>
          <p:cNvPr id="42" name="Rectangle 41">
            <a:extLst>
              <a:ext uri="{FF2B5EF4-FFF2-40B4-BE49-F238E27FC236}">
                <a16:creationId xmlns:a16="http://schemas.microsoft.com/office/drawing/2014/main" id="{DBC75C8E-524D-454C-A856-0066A9794D82}"/>
              </a:ext>
            </a:extLst>
          </p:cNvPr>
          <p:cNvSpPr/>
          <p:nvPr/>
        </p:nvSpPr>
        <p:spPr>
          <a:xfrm>
            <a:off x="10989769" y="15415464"/>
            <a:ext cx="5341722" cy="830997"/>
          </a:xfrm>
          <a:prstGeom prst="rect">
            <a:avLst/>
          </a:prstGeom>
        </p:spPr>
        <p:txBody>
          <a:bodyPr wrap="square">
            <a:spAutoFit/>
          </a:bodyPr>
          <a:lstStyle/>
          <a:p>
            <a:pPr algn="ctr"/>
            <a:r>
              <a:rPr lang="en-US" sz="2400" b="1" dirty="0">
                <a:solidFill>
                  <a:srgbClr val="000000"/>
                </a:solidFill>
                <a:latin typeface="Minion Pro" panose="02040503050306020203" pitchFamily="18" charset="0"/>
                <a:cs typeface="Minion Pro"/>
              </a:rPr>
              <a:t>Schematic of the virtual drive that participants encountered</a:t>
            </a:r>
            <a:endParaRPr lang="en-US" sz="2400" b="1" dirty="0">
              <a:solidFill>
                <a:srgbClr val="000000"/>
              </a:solidFill>
              <a:latin typeface="Minion Pro"/>
              <a:cs typeface="Minion Pro"/>
            </a:endParaRPr>
          </a:p>
        </p:txBody>
      </p:sp>
      <p:graphicFrame>
        <p:nvGraphicFramePr>
          <p:cNvPr id="3" name="Table 2">
            <a:extLst>
              <a:ext uri="{FF2B5EF4-FFF2-40B4-BE49-F238E27FC236}">
                <a16:creationId xmlns:a16="http://schemas.microsoft.com/office/drawing/2014/main" id="{2734D54B-B05B-442B-AD5B-2F415EEB6406}"/>
              </a:ext>
            </a:extLst>
          </p:cNvPr>
          <p:cNvGraphicFramePr>
            <a:graphicFrameLocks noGrp="1"/>
          </p:cNvGraphicFramePr>
          <p:nvPr>
            <p:extLst>
              <p:ext uri="{D42A27DB-BD31-4B8C-83A1-F6EECF244321}">
                <p14:modId xmlns:p14="http://schemas.microsoft.com/office/powerpoint/2010/main" val="2026065762"/>
              </p:ext>
            </p:extLst>
          </p:nvPr>
        </p:nvGraphicFramePr>
        <p:xfrm>
          <a:off x="723900" y="14214029"/>
          <a:ext cx="8828849" cy="2636469"/>
        </p:xfrm>
        <a:graphic>
          <a:graphicData uri="http://schemas.openxmlformats.org/drawingml/2006/table">
            <a:tbl>
              <a:tblPr firstRow="1" firstCol="1" bandRow="1">
                <a:tableStyleId>{5940675A-B579-460E-94D1-54222C63F5DA}</a:tableStyleId>
              </a:tblPr>
              <a:tblGrid>
                <a:gridCol w="2066878">
                  <a:extLst>
                    <a:ext uri="{9D8B030D-6E8A-4147-A177-3AD203B41FA5}">
                      <a16:colId xmlns:a16="http://schemas.microsoft.com/office/drawing/2014/main" val="987395885"/>
                    </a:ext>
                  </a:extLst>
                </a:gridCol>
                <a:gridCol w="1463276">
                  <a:extLst>
                    <a:ext uri="{9D8B030D-6E8A-4147-A177-3AD203B41FA5}">
                      <a16:colId xmlns:a16="http://schemas.microsoft.com/office/drawing/2014/main" val="3323580879"/>
                    </a:ext>
                  </a:extLst>
                </a:gridCol>
                <a:gridCol w="1366343">
                  <a:extLst>
                    <a:ext uri="{9D8B030D-6E8A-4147-A177-3AD203B41FA5}">
                      <a16:colId xmlns:a16="http://schemas.microsoft.com/office/drawing/2014/main" val="994223368"/>
                    </a:ext>
                  </a:extLst>
                </a:gridCol>
                <a:gridCol w="2022011">
                  <a:extLst>
                    <a:ext uri="{9D8B030D-6E8A-4147-A177-3AD203B41FA5}">
                      <a16:colId xmlns:a16="http://schemas.microsoft.com/office/drawing/2014/main" val="2974962196"/>
                    </a:ext>
                  </a:extLst>
                </a:gridCol>
                <a:gridCol w="1910341">
                  <a:extLst>
                    <a:ext uri="{9D8B030D-6E8A-4147-A177-3AD203B41FA5}">
                      <a16:colId xmlns:a16="http://schemas.microsoft.com/office/drawing/2014/main" val="2639988949"/>
                    </a:ext>
                  </a:extLst>
                </a:gridCol>
              </a:tblGrid>
              <a:tr h="1110773">
                <a:tc>
                  <a:txBody>
                    <a:bodyPr/>
                    <a:lstStyle/>
                    <a:p>
                      <a:pPr marL="0" marR="2540" indent="0" algn="ctr">
                        <a:lnSpc>
                          <a:spcPct val="107000"/>
                        </a:lnSpc>
                        <a:spcBef>
                          <a:spcPts val="0"/>
                        </a:spcBef>
                        <a:spcAft>
                          <a:spcPts val="0"/>
                        </a:spcAft>
                      </a:pPr>
                      <a:r>
                        <a:rPr lang="en-US" sz="1900">
                          <a:effectLst/>
                        </a:rPr>
                        <a:t>Group: </a:t>
                      </a:r>
                    </a:p>
                    <a:p>
                      <a:pPr marL="77470" marR="0" indent="0" algn="ctr">
                        <a:lnSpc>
                          <a:spcPct val="107000"/>
                        </a:lnSpc>
                        <a:spcBef>
                          <a:spcPts val="0"/>
                        </a:spcBef>
                        <a:spcAft>
                          <a:spcPts val="0"/>
                        </a:spcAft>
                      </a:pPr>
                      <a:r>
                        <a:rPr lang="en-US" sz="1900">
                          <a:effectLst/>
                        </a:rPr>
                        <a:t>Drive 1 / Drive 2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00025" marR="0" indent="0" algn="ctr">
                        <a:lnSpc>
                          <a:spcPct val="107000"/>
                        </a:lnSpc>
                        <a:spcBef>
                          <a:spcPts val="0"/>
                        </a:spcBef>
                        <a:spcAft>
                          <a:spcPts val="0"/>
                        </a:spcAft>
                      </a:pPr>
                      <a:r>
                        <a:rPr lang="en-US" sz="1900" dirty="0">
                          <a:effectLst/>
                        </a:rPr>
                        <a:t>Male</a:t>
                      </a:r>
                    </a:p>
                    <a:p>
                      <a:pPr marL="200025" marR="0" indent="0" algn="ctr">
                        <a:lnSpc>
                          <a:spcPct val="107000"/>
                        </a:lnSpc>
                        <a:spcBef>
                          <a:spcPts val="0"/>
                        </a:spcBef>
                        <a:spcAft>
                          <a:spcPts val="0"/>
                        </a:spcAft>
                      </a:pPr>
                      <a:r>
                        <a:rPr lang="en-US" sz="1900" dirty="0">
                          <a:effectLst/>
                        </a:rPr>
                        <a:t>Total</a:t>
                      </a:r>
                    </a:p>
                    <a:p>
                      <a:pPr marL="200025" marR="0" indent="0" algn="ctr">
                        <a:lnSpc>
                          <a:spcPct val="107000"/>
                        </a:lnSpc>
                        <a:spcBef>
                          <a:spcPts val="0"/>
                        </a:spcBef>
                        <a:spcAft>
                          <a:spcPts val="0"/>
                        </a:spcAft>
                      </a:pPr>
                      <a:r>
                        <a:rPr lang="en-US" sz="1900" dirty="0">
                          <a:effectLst/>
                        </a:rPr>
                        <a:t>(Complete)</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128270" marR="0" indent="0" algn="ctr">
                        <a:lnSpc>
                          <a:spcPct val="107000"/>
                        </a:lnSpc>
                        <a:spcBef>
                          <a:spcPts val="0"/>
                        </a:spcBef>
                        <a:spcAft>
                          <a:spcPts val="0"/>
                        </a:spcAft>
                      </a:pPr>
                      <a:r>
                        <a:rPr lang="en-US" sz="1900" dirty="0">
                          <a:effectLst/>
                        </a:rPr>
                        <a:t>Female</a:t>
                      </a:r>
                    </a:p>
                    <a:p>
                      <a:pPr marL="128270" marR="0" indent="0" algn="ctr">
                        <a:lnSpc>
                          <a:spcPct val="107000"/>
                        </a:lnSpc>
                        <a:spcBef>
                          <a:spcPts val="0"/>
                        </a:spcBef>
                        <a:spcAft>
                          <a:spcPts val="0"/>
                        </a:spcAft>
                      </a:pPr>
                      <a:r>
                        <a:rPr lang="en-US" sz="1900" dirty="0">
                          <a:effectLst/>
                        </a:rPr>
                        <a:t>Total</a:t>
                      </a:r>
                    </a:p>
                    <a:p>
                      <a:pPr marL="128270" marR="0" indent="0" algn="ctr">
                        <a:lnSpc>
                          <a:spcPct val="107000"/>
                        </a:lnSpc>
                        <a:spcBef>
                          <a:spcPts val="0"/>
                        </a:spcBef>
                        <a:spcAft>
                          <a:spcPts val="0"/>
                        </a:spcAft>
                      </a:pPr>
                      <a:r>
                        <a:rPr lang="en-US" sz="1900" dirty="0">
                          <a:effectLst/>
                        </a:rPr>
                        <a:t>(Complete)</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0" indent="56515" algn="ctr">
                        <a:lnSpc>
                          <a:spcPct val="107000"/>
                        </a:lnSpc>
                        <a:spcBef>
                          <a:spcPts val="0"/>
                        </a:spcBef>
                        <a:spcAft>
                          <a:spcPts val="0"/>
                        </a:spcAft>
                      </a:pPr>
                      <a:r>
                        <a:rPr lang="en-US" sz="1900" dirty="0">
                          <a:effectLst/>
                        </a:rPr>
                        <a:t>Driver Age in </a:t>
                      </a:r>
                      <a:r>
                        <a:rPr lang="en-US" sz="1900" dirty="0" err="1">
                          <a:effectLst/>
                        </a:rPr>
                        <a:t>yr</a:t>
                      </a:r>
                      <a:r>
                        <a:rPr lang="en-US" sz="1900" dirty="0">
                          <a:effectLst/>
                        </a:rPr>
                        <a:t> Mean ± Std. Dev. </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0" indent="0" algn="ctr">
                        <a:lnSpc>
                          <a:spcPct val="99000"/>
                        </a:lnSpc>
                        <a:spcBef>
                          <a:spcPts val="0"/>
                        </a:spcBef>
                        <a:spcAft>
                          <a:spcPts val="0"/>
                        </a:spcAft>
                      </a:pPr>
                      <a:r>
                        <a:rPr lang="en-US" sz="1900" dirty="0">
                          <a:effectLst/>
                        </a:rPr>
                        <a:t>Driving Experience in </a:t>
                      </a:r>
                      <a:r>
                        <a:rPr lang="en-US" sz="1900" dirty="0" err="1">
                          <a:effectLst/>
                        </a:rPr>
                        <a:t>yr</a:t>
                      </a:r>
                      <a:endParaRPr lang="en-US" sz="1900" dirty="0">
                        <a:effectLst/>
                      </a:endParaRPr>
                    </a:p>
                    <a:p>
                      <a:pPr marL="0" marR="0" indent="0" algn="ctr">
                        <a:lnSpc>
                          <a:spcPct val="107000"/>
                        </a:lnSpc>
                        <a:spcBef>
                          <a:spcPts val="0"/>
                        </a:spcBef>
                        <a:spcAft>
                          <a:spcPts val="0"/>
                        </a:spcAft>
                      </a:pPr>
                      <a:r>
                        <a:rPr lang="en-US" sz="1900" dirty="0">
                          <a:effectLst/>
                        </a:rPr>
                        <a:t>Mean ± Std. Dev.</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extLst>
                  <a:ext uri="{0D108BD9-81ED-4DB2-BD59-A6C34878D82A}">
                    <a16:rowId xmlns:a16="http://schemas.microsoft.com/office/drawing/2014/main" val="1780964523"/>
                  </a:ext>
                </a:extLst>
              </a:tr>
              <a:tr h="381424">
                <a:tc>
                  <a:txBody>
                    <a:bodyPr/>
                    <a:lstStyle/>
                    <a:p>
                      <a:pPr marL="0" marR="1270" indent="0" algn="ctr">
                        <a:lnSpc>
                          <a:spcPct val="107000"/>
                        </a:lnSpc>
                        <a:spcBef>
                          <a:spcPts val="0"/>
                        </a:spcBef>
                        <a:spcAft>
                          <a:spcPts val="0"/>
                        </a:spcAft>
                      </a:pPr>
                      <a:r>
                        <a:rPr lang="en-US" sz="1900">
                          <a:effectLst/>
                        </a:rPr>
                        <a:t>Control/Map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8440" marR="0" indent="0" algn="ctr">
                        <a:lnSpc>
                          <a:spcPct val="107000"/>
                        </a:lnSpc>
                        <a:spcBef>
                          <a:spcPts val="0"/>
                        </a:spcBef>
                        <a:spcAft>
                          <a:spcPts val="0"/>
                        </a:spcAft>
                      </a:pPr>
                      <a:r>
                        <a:rPr lang="en-US" sz="1900">
                          <a:effectLst/>
                        </a:rPr>
                        <a:t>4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7805" marR="0" indent="0" algn="ctr">
                        <a:lnSpc>
                          <a:spcPct val="107000"/>
                        </a:lnSpc>
                        <a:spcBef>
                          <a:spcPts val="0"/>
                        </a:spcBef>
                        <a:spcAft>
                          <a:spcPts val="0"/>
                        </a:spcAft>
                      </a:pPr>
                      <a:r>
                        <a:rPr lang="en-US" sz="1900">
                          <a:effectLst/>
                        </a:rPr>
                        <a:t>3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51460" marR="0" indent="0" algn="ctr">
                        <a:lnSpc>
                          <a:spcPct val="107000"/>
                        </a:lnSpc>
                        <a:spcBef>
                          <a:spcPts val="0"/>
                        </a:spcBef>
                        <a:spcAft>
                          <a:spcPts val="0"/>
                        </a:spcAft>
                      </a:pPr>
                      <a:r>
                        <a:rPr lang="en-US" sz="1900">
                          <a:effectLst/>
                        </a:rPr>
                        <a:t>25.3 ± 4.3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38100" indent="0" algn="ctr">
                        <a:lnSpc>
                          <a:spcPct val="107000"/>
                        </a:lnSpc>
                        <a:spcBef>
                          <a:spcPts val="0"/>
                        </a:spcBef>
                        <a:spcAft>
                          <a:spcPts val="0"/>
                        </a:spcAft>
                      </a:pPr>
                      <a:r>
                        <a:rPr lang="en-US" sz="1900">
                          <a:effectLst/>
                        </a:rPr>
                        <a:t>9.0 ± 4.4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extLst>
                  <a:ext uri="{0D108BD9-81ED-4DB2-BD59-A6C34878D82A}">
                    <a16:rowId xmlns:a16="http://schemas.microsoft.com/office/drawing/2014/main" val="2764060049"/>
                  </a:ext>
                </a:extLst>
              </a:tr>
              <a:tr h="381424">
                <a:tc>
                  <a:txBody>
                    <a:bodyPr/>
                    <a:lstStyle/>
                    <a:p>
                      <a:pPr marL="0" marR="1905" indent="0" algn="ctr">
                        <a:lnSpc>
                          <a:spcPct val="107000"/>
                        </a:lnSpc>
                        <a:spcBef>
                          <a:spcPts val="0"/>
                        </a:spcBef>
                        <a:spcAft>
                          <a:spcPts val="0"/>
                        </a:spcAft>
                      </a:pPr>
                      <a:r>
                        <a:rPr lang="en-US" sz="1900">
                          <a:effectLst/>
                        </a:rPr>
                        <a:t>Map/Control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8440" marR="0" indent="0" algn="ctr">
                        <a:lnSpc>
                          <a:spcPct val="107000"/>
                        </a:lnSpc>
                        <a:spcBef>
                          <a:spcPts val="0"/>
                        </a:spcBef>
                        <a:spcAft>
                          <a:spcPts val="0"/>
                        </a:spcAft>
                      </a:pPr>
                      <a:r>
                        <a:rPr lang="en-US" sz="1900">
                          <a:effectLst/>
                        </a:rPr>
                        <a:t>5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7805" marR="0" indent="0" algn="ctr">
                        <a:lnSpc>
                          <a:spcPct val="107000"/>
                        </a:lnSpc>
                        <a:spcBef>
                          <a:spcPts val="0"/>
                        </a:spcBef>
                        <a:spcAft>
                          <a:spcPts val="0"/>
                        </a:spcAft>
                      </a:pPr>
                      <a:r>
                        <a:rPr lang="en-US" sz="1900">
                          <a:effectLst/>
                        </a:rPr>
                        <a:t>4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51460" marR="0" indent="0" algn="ctr">
                        <a:lnSpc>
                          <a:spcPct val="107000"/>
                        </a:lnSpc>
                        <a:spcBef>
                          <a:spcPts val="0"/>
                        </a:spcBef>
                        <a:spcAft>
                          <a:spcPts val="0"/>
                        </a:spcAft>
                      </a:pPr>
                      <a:r>
                        <a:rPr lang="en-US" sz="1900">
                          <a:effectLst/>
                        </a:rPr>
                        <a:t>21.2 ± 3.2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38100" indent="0" algn="ctr">
                        <a:lnSpc>
                          <a:spcPct val="107000"/>
                        </a:lnSpc>
                        <a:spcBef>
                          <a:spcPts val="0"/>
                        </a:spcBef>
                        <a:spcAft>
                          <a:spcPts val="0"/>
                        </a:spcAft>
                      </a:pPr>
                      <a:r>
                        <a:rPr lang="en-US" sz="1900">
                          <a:effectLst/>
                        </a:rPr>
                        <a:t>3.1 ± 1.9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extLst>
                  <a:ext uri="{0D108BD9-81ED-4DB2-BD59-A6C34878D82A}">
                    <a16:rowId xmlns:a16="http://schemas.microsoft.com/office/drawing/2014/main" val="2089985975"/>
                  </a:ext>
                </a:extLst>
              </a:tr>
              <a:tr h="381424">
                <a:tc>
                  <a:txBody>
                    <a:bodyPr/>
                    <a:lstStyle/>
                    <a:p>
                      <a:pPr marL="0" marR="635" indent="0" algn="ctr">
                        <a:lnSpc>
                          <a:spcPct val="107000"/>
                        </a:lnSpc>
                        <a:spcBef>
                          <a:spcPts val="0"/>
                        </a:spcBef>
                        <a:spcAft>
                          <a:spcPts val="0"/>
                        </a:spcAft>
                      </a:pPr>
                      <a:r>
                        <a:rPr lang="en-US" sz="1900">
                          <a:effectLst/>
                        </a:rPr>
                        <a:t>Control/Audio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8440" marR="0" indent="0" algn="ctr">
                        <a:lnSpc>
                          <a:spcPct val="107000"/>
                        </a:lnSpc>
                        <a:spcBef>
                          <a:spcPts val="0"/>
                        </a:spcBef>
                        <a:spcAft>
                          <a:spcPts val="0"/>
                        </a:spcAft>
                      </a:pPr>
                      <a:r>
                        <a:rPr lang="en-US" sz="1900">
                          <a:effectLst/>
                        </a:rPr>
                        <a:t>4 (4)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7805" marR="0" indent="0" algn="ctr">
                        <a:lnSpc>
                          <a:spcPct val="107000"/>
                        </a:lnSpc>
                        <a:spcBef>
                          <a:spcPts val="0"/>
                        </a:spcBef>
                        <a:spcAft>
                          <a:spcPts val="0"/>
                        </a:spcAft>
                      </a:pPr>
                      <a:r>
                        <a:rPr lang="en-US" sz="1900">
                          <a:effectLst/>
                        </a:rPr>
                        <a:t>3 (2)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51460" marR="0" indent="0" algn="ctr">
                        <a:lnSpc>
                          <a:spcPct val="107000"/>
                        </a:lnSpc>
                        <a:spcBef>
                          <a:spcPts val="0"/>
                        </a:spcBef>
                        <a:spcAft>
                          <a:spcPts val="0"/>
                        </a:spcAft>
                      </a:pPr>
                      <a:r>
                        <a:rPr lang="en-US" sz="1900">
                          <a:effectLst/>
                        </a:rPr>
                        <a:t>26.9 ± 5.5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38100" indent="0" algn="ctr">
                        <a:lnSpc>
                          <a:spcPct val="107000"/>
                        </a:lnSpc>
                        <a:spcBef>
                          <a:spcPts val="0"/>
                        </a:spcBef>
                        <a:spcAft>
                          <a:spcPts val="0"/>
                        </a:spcAft>
                      </a:pPr>
                      <a:r>
                        <a:rPr lang="en-US" sz="1900">
                          <a:effectLst/>
                        </a:rPr>
                        <a:t>8.7 ± 7.3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extLst>
                  <a:ext uri="{0D108BD9-81ED-4DB2-BD59-A6C34878D82A}">
                    <a16:rowId xmlns:a16="http://schemas.microsoft.com/office/drawing/2014/main" val="1324286553"/>
                  </a:ext>
                </a:extLst>
              </a:tr>
              <a:tr h="381424">
                <a:tc>
                  <a:txBody>
                    <a:bodyPr/>
                    <a:lstStyle/>
                    <a:p>
                      <a:pPr marL="0" marR="635" indent="0" algn="ctr">
                        <a:lnSpc>
                          <a:spcPct val="107000"/>
                        </a:lnSpc>
                        <a:spcBef>
                          <a:spcPts val="0"/>
                        </a:spcBef>
                        <a:spcAft>
                          <a:spcPts val="0"/>
                        </a:spcAft>
                      </a:pPr>
                      <a:r>
                        <a:rPr lang="en-US" sz="1900">
                          <a:effectLst/>
                        </a:rPr>
                        <a:t>Audio/Control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8440" marR="0" indent="0" algn="ctr">
                        <a:lnSpc>
                          <a:spcPct val="107000"/>
                        </a:lnSpc>
                        <a:spcBef>
                          <a:spcPts val="0"/>
                        </a:spcBef>
                        <a:spcAft>
                          <a:spcPts val="0"/>
                        </a:spcAft>
                      </a:pPr>
                      <a:r>
                        <a:rPr lang="en-US" sz="1900">
                          <a:effectLst/>
                        </a:rPr>
                        <a:t>6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7805" marR="0" indent="0" algn="ctr">
                        <a:lnSpc>
                          <a:spcPct val="107000"/>
                        </a:lnSpc>
                        <a:spcBef>
                          <a:spcPts val="0"/>
                        </a:spcBef>
                        <a:spcAft>
                          <a:spcPts val="0"/>
                        </a:spcAft>
                      </a:pPr>
                      <a:r>
                        <a:rPr lang="en-US" sz="1900">
                          <a:effectLst/>
                        </a:rPr>
                        <a:t>5 (3)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213360" marR="0" indent="0" algn="ctr">
                        <a:lnSpc>
                          <a:spcPct val="107000"/>
                        </a:lnSpc>
                        <a:spcBef>
                          <a:spcPts val="0"/>
                        </a:spcBef>
                        <a:spcAft>
                          <a:spcPts val="0"/>
                        </a:spcAft>
                      </a:pPr>
                      <a:r>
                        <a:rPr lang="en-US" sz="1900">
                          <a:effectLst/>
                        </a:rPr>
                        <a:t>27.2 ± 10.7 </a:t>
                      </a:r>
                      <a:endParaRPr lang="en-US" sz="190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tc>
                  <a:txBody>
                    <a:bodyPr/>
                    <a:lstStyle/>
                    <a:p>
                      <a:pPr marL="0" marR="38100" indent="0" algn="ctr">
                        <a:lnSpc>
                          <a:spcPct val="107000"/>
                        </a:lnSpc>
                        <a:spcBef>
                          <a:spcPts val="0"/>
                        </a:spcBef>
                        <a:spcAft>
                          <a:spcPts val="0"/>
                        </a:spcAft>
                      </a:pPr>
                      <a:r>
                        <a:rPr lang="en-US" sz="1900" dirty="0">
                          <a:effectLst/>
                        </a:rPr>
                        <a:t>9.2 ± 7.9 </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0" marR="92487" marT="14229" marB="0" anchor="ctr"/>
                </a:tc>
                <a:extLst>
                  <a:ext uri="{0D108BD9-81ED-4DB2-BD59-A6C34878D82A}">
                    <a16:rowId xmlns:a16="http://schemas.microsoft.com/office/drawing/2014/main" val="1327210452"/>
                  </a:ext>
                </a:extLst>
              </a:tr>
            </a:tbl>
          </a:graphicData>
        </a:graphic>
      </p:graphicFrame>
      <p:pic>
        <p:nvPicPr>
          <p:cNvPr id="44" name="Picture 2" descr="http://safersim.nads-sc.uiowa.edu/images/safersim_logo_total_lg2.png">
            <a:extLst>
              <a:ext uri="{FF2B5EF4-FFF2-40B4-BE49-F238E27FC236}">
                <a16:creationId xmlns:a16="http://schemas.microsoft.com/office/drawing/2014/main" id="{E3608DAB-1124-42FA-BEAD-A7878DC9791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32290" y="261847"/>
            <a:ext cx="3509403" cy="356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22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2675</TotalTime>
  <Words>1046</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Minion Pro</vt:lpstr>
      <vt:lpstr>Myriad Pro</vt:lpstr>
      <vt:lpstr>Times New Roman</vt:lpstr>
      <vt:lpstr>Office Theme</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Gonzales</dc:creator>
  <cp:lastModifiedBy>Cole Fitzpatrick</cp:lastModifiedBy>
  <cp:revision>135</cp:revision>
  <cp:lastPrinted>2015-04-07T16:38:56Z</cp:lastPrinted>
  <dcterms:created xsi:type="dcterms:W3CDTF">2015-04-06T03:03:38Z</dcterms:created>
  <dcterms:modified xsi:type="dcterms:W3CDTF">2018-01-06T15:50:44Z</dcterms:modified>
</cp:coreProperties>
</file>